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0" r:id="rId3"/>
    <p:sldId id="271" r:id="rId4"/>
    <p:sldId id="257" r:id="rId5"/>
    <p:sldId id="259" r:id="rId6"/>
    <p:sldId id="273" r:id="rId7"/>
    <p:sldId id="260" r:id="rId8"/>
    <p:sldId id="261" r:id="rId9"/>
    <p:sldId id="263" r:id="rId10"/>
    <p:sldId id="267" r:id="rId11"/>
    <p:sldId id="268" r:id="rId12"/>
    <p:sldId id="280" r:id="rId13"/>
    <p:sldId id="269" r:id="rId14"/>
    <p:sldId id="275" r:id="rId15"/>
    <p:sldId id="276" r:id="rId16"/>
    <p:sldId id="2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7" autoAdjust="0"/>
    <p:restoredTop sz="94717" autoAdjust="0"/>
  </p:normalViewPr>
  <p:slideViewPr>
    <p:cSldViewPr snapToGrid="0">
      <p:cViewPr varScale="1">
        <p:scale>
          <a:sx n="80" d="100"/>
          <a:sy n="80" d="100"/>
        </p:scale>
        <p:origin x="6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675C61-B10A-4A28-829F-468F895019D3}" type="datetimeFigureOut">
              <a:rPr lang="en-US" smtClean="0"/>
              <a:t>3/13/2018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BA4F00-D2F8-4859-B473-D4D9B7590D73}" type="slidenum">
              <a:rPr lang="en-US" smtClean="0"/>
              <a:t>‹#›</a:t>
            </a:fld>
            <a:endParaRPr lang="en-US"/>
          </a:p>
        </p:txBody>
      </p:sp>
    </p:spTree>
    <p:extLst>
      <p:ext uri="{BB962C8B-B14F-4D97-AF65-F5344CB8AC3E}">
        <p14:creationId xmlns:p14="http://schemas.microsoft.com/office/powerpoint/2010/main" val="3902668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Decision to begin the point of inquiry, not at 30,000</a:t>
            </a:r>
            <a:r>
              <a:rPr lang="en-US" baseline="0" dirty="0"/>
              <a:t> feet, but at the site of concrete, material engagement across “cultures” (provisionally defined) within very specific, concrete activities.</a:t>
            </a:r>
            <a:endParaRPr lang="en-US" dirty="0"/>
          </a:p>
        </p:txBody>
      </p:sp>
      <p:sp>
        <p:nvSpPr>
          <p:cNvPr id="4" name="Slide Number Placeholder 3"/>
          <p:cNvSpPr>
            <a:spLocks noGrp="1"/>
          </p:cNvSpPr>
          <p:nvPr>
            <p:ph type="sldNum" sz="quarter" idx="10"/>
          </p:nvPr>
        </p:nvSpPr>
        <p:spPr/>
        <p:txBody>
          <a:bodyPr/>
          <a:lstStyle/>
          <a:p>
            <a:fld id="{658D2FD7-13B9-445F-8540-2EBE22C78F0C}" type="slidenum">
              <a:rPr lang="en-US" smtClean="0"/>
              <a:t>2</a:t>
            </a:fld>
            <a:endParaRPr lang="en-US"/>
          </a:p>
        </p:txBody>
      </p:sp>
    </p:spTree>
    <p:extLst>
      <p:ext uri="{BB962C8B-B14F-4D97-AF65-F5344CB8AC3E}">
        <p14:creationId xmlns:p14="http://schemas.microsoft.com/office/powerpoint/2010/main" val="1217536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Takes as axiomatic Leontiev’s assertion that there is no such</a:t>
            </a:r>
            <a:r>
              <a:rPr lang="en-US" baseline="0" dirty="0"/>
              <a:t> thing as “objectless” activity. Seeks to afford that same object-orientation we understand for ourselves to intercultural others, believing they are operating in socio-cultural environments at least as complex as our own, while providing concrete points of focus for articulating that complexity.</a:t>
            </a:r>
            <a:endParaRPr lang="en-US" dirty="0"/>
          </a:p>
        </p:txBody>
      </p:sp>
      <p:sp>
        <p:nvSpPr>
          <p:cNvPr id="4" name="Slide Number Placeholder 3"/>
          <p:cNvSpPr>
            <a:spLocks noGrp="1"/>
          </p:cNvSpPr>
          <p:nvPr>
            <p:ph type="sldNum" sz="quarter" idx="10"/>
          </p:nvPr>
        </p:nvSpPr>
        <p:spPr/>
        <p:txBody>
          <a:bodyPr/>
          <a:lstStyle/>
          <a:p>
            <a:fld id="{658D2FD7-13B9-445F-8540-2EBE22C78F0C}" type="slidenum">
              <a:rPr lang="en-US" smtClean="0"/>
              <a:t>4</a:t>
            </a:fld>
            <a:endParaRPr lang="en-US"/>
          </a:p>
        </p:txBody>
      </p:sp>
    </p:spTree>
    <p:extLst>
      <p:ext uri="{BB962C8B-B14F-4D97-AF65-F5344CB8AC3E}">
        <p14:creationId xmlns:p14="http://schemas.microsoft.com/office/powerpoint/2010/main" val="3865953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My suggestion is, once you’ve conducted an AT analysis. You look at the same “area” in your organization/process through an ANT lens, following one person/thing through the process. This will draw attention to things you might have missed when viewing it through the AT lens.</a:t>
            </a:r>
            <a:endParaRPr lang="en-US" dirty="0"/>
          </a:p>
        </p:txBody>
      </p:sp>
      <p:sp>
        <p:nvSpPr>
          <p:cNvPr id="4" name="Slide Number Placeholder 3"/>
          <p:cNvSpPr>
            <a:spLocks noGrp="1"/>
          </p:cNvSpPr>
          <p:nvPr>
            <p:ph type="sldNum" sz="quarter" idx="10"/>
          </p:nvPr>
        </p:nvSpPr>
        <p:spPr/>
        <p:txBody>
          <a:bodyPr/>
          <a:lstStyle/>
          <a:p>
            <a:fld id="{CD9B54C5-D5AE-41F2-A926-D7989275C418}" type="slidenum">
              <a:rPr lang="en-US" smtClean="0"/>
              <a:t>5</a:t>
            </a:fld>
            <a:endParaRPr lang="en-US"/>
          </a:p>
        </p:txBody>
      </p:sp>
    </p:spTree>
    <p:extLst>
      <p:ext uri="{BB962C8B-B14F-4D97-AF65-F5344CB8AC3E}">
        <p14:creationId xmlns:p14="http://schemas.microsoft.com/office/powerpoint/2010/main" val="1690839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ndara" panose="020E0502030303020204" pitchFamily="34" charset="0"/>
                <a:cs typeface="Calibri"/>
              </a:rPr>
              <a:t>Small manufacturing company producing home products and furniture components for individuals and corporate customers in the United States. </a:t>
            </a:r>
          </a:p>
          <a:p>
            <a:pPr lvl="1"/>
            <a:r>
              <a:rPr lang="en-US" dirty="0">
                <a:latin typeface="Candara" panose="020E0502030303020204" pitchFamily="34" charset="0"/>
                <a:cs typeface="Calibri"/>
              </a:rPr>
              <a:t>Main administrative office (A) in El Paso, TX.</a:t>
            </a:r>
          </a:p>
          <a:p>
            <a:pPr lvl="2"/>
            <a:r>
              <a:rPr lang="en-US" dirty="0">
                <a:latin typeface="Candara" panose="020E0502030303020204" pitchFamily="34" charset="0"/>
                <a:cs typeface="Calibri"/>
              </a:rPr>
              <a:t>Border Products</a:t>
            </a:r>
          </a:p>
          <a:p>
            <a:pPr lvl="1"/>
            <a:r>
              <a:rPr lang="en-US" dirty="0">
                <a:latin typeface="Candara" panose="020E0502030303020204" pitchFamily="34" charset="0"/>
                <a:cs typeface="Calibri"/>
              </a:rPr>
              <a:t>The company has a factory (F) just across the border in Juárez, Mexico. (</a:t>
            </a:r>
            <a:r>
              <a:rPr lang="en-US" i="1" dirty="0">
                <a:latin typeface="Candara" panose="020E0502030303020204" pitchFamily="34" charset="0"/>
                <a:cs typeface="Calibri"/>
              </a:rPr>
              <a:t>maquila</a:t>
            </a:r>
            <a:r>
              <a:rPr lang="en-US" dirty="0">
                <a:latin typeface="Candara" panose="020E0502030303020204" pitchFamily="34" charset="0"/>
                <a:cs typeface="Calibri"/>
              </a:rPr>
              <a:t> model factory)</a:t>
            </a:r>
          </a:p>
          <a:p>
            <a:pPr lvl="2"/>
            <a:r>
              <a:rPr lang="en-US" i="1" dirty="0">
                <a:latin typeface="Candara" panose="020E0502030303020204" pitchFamily="34" charset="0"/>
                <a:cs typeface="Calibri"/>
              </a:rPr>
              <a:t>Productos de la Frontera, SA</a:t>
            </a:r>
          </a:p>
          <a:p>
            <a:pPr lvl="1"/>
            <a:r>
              <a:rPr lang="en-US" dirty="0">
                <a:latin typeface="Candara" panose="020E0502030303020204" pitchFamily="34" charset="0"/>
                <a:cs typeface="Calibri"/>
              </a:rPr>
              <a:t>The company’s major customers (C) have sales offices in the Midwest of the United States with individual customers locally and all over the world.</a:t>
            </a:r>
          </a:p>
          <a:p>
            <a:pPr lvl="2"/>
            <a:r>
              <a:rPr lang="en-US" dirty="0">
                <a:latin typeface="Candara" panose="020E0502030303020204" pitchFamily="34" charset="0"/>
                <a:cs typeface="Calibri"/>
              </a:rPr>
              <a:t>Home Product Corp (central Midwest US)</a:t>
            </a:r>
          </a:p>
          <a:p>
            <a:pPr lvl="2"/>
            <a:r>
              <a:rPr lang="en-US" dirty="0">
                <a:latin typeface="Candara" panose="020E0502030303020204" pitchFamily="34" charset="0"/>
                <a:cs typeface="Calibri"/>
              </a:rPr>
              <a:t>Midwest Products (upper Midwest US)</a:t>
            </a:r>
          </a:p>
        </p:txBody>
      </p:sp>
      <p:sp>
        <p:nvSpPr>
          <p:cNvPr id="4" name="Slide Number Placeholder 3"/>
          <p:cNvSpPr>
            <a:spLocks noGrp="1"/>
          </p:cNvSpPr>
          <p:nvPr>
            <p:ph type="sldNum" sz="quarter" idx="10"/>
          </p:nvPr>
        </p:nvSpPr>
        <p:spPr/>
        <p:txBody>
          <a:bodyPr/>
          <a:lstStyle/>
          <a:p>
            <a:fld id="{658D2FD7-13B9-445F-8540-2EBE22C78F0C}" type="slidenum">
              <a:rPr lang="en-US" smtClean="0"/>
              <a:t>7</a:t>
            </a:fld>
            <a:endParaRPr lang="en-US"/>
          </a:p>
        </p:txBody>
      </p:sp>
    </p:spTree>
    <p:extLst>
      <p:ext uri="{BB962C8B-B14F-4D97-AF65-F5344CB8AC3E}">
        <p14:creationId xmlns:p14="http://schemas.microsoft.com/office/powerpoint/2010/main" val="1892488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61789E-B497-447C-AD3A-146272921A69}"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3AAB-780D-4F87-B181-50FF97968E0D}" type="slidenum">
              <a:rPr lang="en-US" smtClean="0"/>
              <a:t>‹#›</a:t>
            </a:fld>
            <a:endParaRPr lang="en-US"/>
          </a:p>
        </p:txBody>
      </p:sp>
    </p:spTree>
    <p:extLst>
      <p:ext uri="{BB962C8B-B14F-4D97-AF65-F5344CB8AC3E}">
        <p14:creationId xmlns:p14="http://schemas.microsoft.com/office/powerpoint/2010/main" val="3793097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1789E-B497-447C-AD3A-146272921A69}"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3AAB-780D-4F87-B181-50FF97968E0D}" type="slidenum">
              <a:rPr lang="en-US" smtClean="0"/>
              <a:t>‹#›</a:t>
            </a:fld>
            <a:endParaRPr lang="en-US"/>
          </a:p>
        </p:txBody>
      </p:sp>
    </p:spTree>
    <p:extLst>
      <p:ext uri="{BB962C8B-B14F-4D97-AF65-F5344CB8AC3E}">
        <p14:creationId xmlns:p14="http://schemas.microsoft.com/office/powerpoint/2010/main" val="3696167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1789E-B497-447C-AD3A-146272921A69}"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3AAB-780D-4F87-B181-50FF97968E0D}" type="slidenum">
              <a:rPr lang="en-US" smtClean="0"/>
              <a:t>‹#›</a:t>
            </a:fld>
            <a:endParaRPr lang="en-US"/>
          </a:p>
        </p:txBody>
      </p:sp>
    </p:spTree>
    <p:extLst>
      <p:ext uri="{BB962C8B-B14F-4D97-AF65-F5344CB8AC3E}">
        <p14:creationId xmlns:p14="http://schemas.microsoft.com/office/powerpoint/2010/main" val="4220230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1789E-B497-447C-AD3A-146272921A69}"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3AAB-780D-4F87-B181-50FF97968E0D}" type="slidenum">
              <a:rPr lang="en-US" smtClean="0"/>
              <a:t>‹#›</a:t>
            </a:fld>
            <a:endParaRPr lang="en-US"/>
          </a:p>
        </p:txBody>
      </p:sp>
    </p:spTree>
    <p:extLst>
      <p:ext uri="{BB962C8B-B14F-4D97-AF65-F5344CB8AC3E}">
        <p14:creationId xmlns:p14="http://schemas.microsoft.com/office/powerpoint/2010/main" val="2424393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B61789E-B497-447C-AD3A-146272921A69}"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3AAB-780D-4F87-B181-50FF97968E0D}" type="slidenum">
              <a:rPr lang="en-US" smtClean="0"/>
              <a:t>‹#›</a:t>
            </a:fld>
            <a:endParaRPr lang="en-US"/>
          </a:p>
        </p:txBody>
      </p:sp>
    </p:spTree>
    <p:extLst>
      <p:ext uri="{BB962C8B-B14F-4D97-AF65-F5344CB8AC3E}">
        <p14:creationId xmlns:p14="http://schemas.microsoft.com/office/powerpoint/2010/main" val="2699017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61789E-B497-447C-AD3A-146272921A69}" type="datetimeFigureOut">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93AAB-780D-4F87-B181-50FF97968E0D}" type="slidenum">
              <a:rPr lang="en-US" smtClean="0"/>
              <a:t>‹#›</a:t>
            </a:fld>
            <a:endParaRPr lang="en-US"/>
          </a:p>
        </p:txBody>
      </p:sp>
    </p:spTree>
    <p:extLst>
      <p:ext uri="{BB962C8B-B14F-4D97-AF65-F5344CB8AC3E}">
        <p14:creationId xmlns:p14="http://schemas.microsoft.com/office/powerpoint/2010/main" val="2758050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61789E-B497-447C-AD3A-146272921A69}" type="datetimeFigureOut">
              <a:rPr lang="en-US" smtClean="0"/>
              <a:t>3/13/2018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293AAB-780D-4F87-B181-50FF97968E0D}" type="slidenum">
              <a:rPr lang="en-US" smtClean="0"/>
              <a:t>‹#›</a:t>
            </a:fld>
            <a:endParaRPr lang="en-US"/>
          </a:p>
        </p:txBody>
      </p:sp>
    </p:spTree>
    <p:extLst>
      <p:ext uri="{BB962C8B-B14F-4D97-AF65-F5344CB8AC3E}">
        <p14:creationId xmlns:p14="http://schemas.microsoft.com/office/powerpoint/2010/main" val="1429438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61789E-B497-447C-AD3A-146272921A69}" type="datetimeFigureOut">
              <a:rPr lang="en-US" smtClean="0"/>
              <a:t>3/13/2018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293AAB-780D-4F87-B181-50FF97968E0D}" type="slidenum">
              <a:rPr lang="en-US" smtClean="0"/>
              <a:t>‹#›</a:t>
            </a:fld>
            <a:endParaRPr lang="en-US"/>
          </a:p>
        </p:txBody>
      </p:sp>
    </p:spTree>
    <p:extLst>
      <p:ext uri="{BB962C8B-B14F-4D97-AF65-F5344CB8AC3E}">
        <p14:creationId xmlns:p14="http://schemas.microsoft.com/office/powerpoint/2010/main" val="166943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1789E-B497-447C-AD3A-146272921A69}" type="datetimeFigureOut">
              <a:rPr lang="en-US" smtClean="0"/>
              <a:t>3/13/2018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93AAB-780D-4F87-B181-50FF97968E0D}" type="slidenum">
              <a:rPr lang="en-US" smtClean="0"/>
              <a:t>‹#›</a:t>
            </a:fld>
            <a:endParaRPr lang="en-US"/>
          </a:p>
        </p:txBody>
      </p:sp>
    </p:spTree>
    <p:extLst>
      <p:ext uri="{BB962C8B-B14F-4D97-AF65-F5344CB8AC3E}">
        <p14:creationId xmlns:p14="http://schemas.microsoft.com/office/powerpoint/2010/main" val="3254914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61789E-B497-447C-AD3A-146272921A69}" type="datetimeFigureOut">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93AAB-780D-4F87-B181-50FF97968E0D}" type="slidenum">
              <a:rPr lang="en-US" smtClean="0"/>
              <a:t>‹#›</a:t>
            </a:fld>
            <a:endParaRPr lang="en-US"/>
          </a:p>
        </p:txBody>
      </p:sp>
    </p:spTree>
    <p:extLst>
      <p:ext uri="{BB962C8B-B14F-4D97-AF65-F5344CB8AC3E}">
        <p14:creationId xmlns:p14="http://schemas.microsoft.com/office/powerpoint/2010/main" val="2286754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61789E-B497-447C-AD3A-146272921A69}" type="datetimeFigureOut">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93AAB-780D-4F87-B181-50FF97968E0D}" type="slidenum">
              <a:rPr lang="en-US" smtClean="0"/>
              <a:t>‹#›</a:t>
            </a:fld>
            <a:endParaRPr lang="en-US"/>
          </a:p>
        </p:txBody>
      </p:sp>
    </p:spTree>
    <p:extLst>
      <p:ext uri="{BB962C8B-B14F-4D97-AF65-F5344CB8AC3E}">
        <p14:creationId xmlns:p14="http://schemas.microsoft.com/office/powerpoint/2010/main" val="205141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1789E-B497-447C-AD3A-146272921A69}" type="datetimeFigureOut">
              <a:rPr lang="en-US" smtClean="0"/>
              <a:t>3/13/2018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293AAB-780D-4F87-B181-50FF97968E0D}" type="slidenum">
              <a:rPr lang="en-US" smtClean="0"/>
              <a:t>‹#›</a:t>
            </a:fld>
            <a:endParaRPr lang="en-US"/>
          </a:p>
        </p:txBody>
      </p:sp>
    </p:spTree>
    <p:extLst>
      <p:ext uri="{BB962C8B-B14F-4D97-AF65-F5344CB8AC3E}">
        <p14:creationId xmlns:p14="http://schemas.microsoft.com/office/powerpoint/2010/main" val="2975136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eau.pihlaja@ttu.edu"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beaupihlaja.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upcolorado.com/utah-state-university-press/item/3296-thinking-globally-composing-locally"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Culture and Power in Digitally Mediated Intercultural Rhetorical Encounters</a:t>
            </a:r>
          </a:p>
        </p:txBody>
      </p:sp>
      <p:pic>
        <p:nvPicPr>
          <p:cNvPr id="5" name="Picture 4" descr="Red Texas Tech Logo&#10;Large T with smaller t overlaid&#10;Text below logo reads &quot;Texas Tech Unviersity&quot;&#10;Text below line reads: &quot;Department of English&quot;" title="Texas Tech English Department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4012144"/>
            <a:ext cx="3325303" cy="1661332"/>
          </a:xfrm>
          <a:prstGeom prst="rect">
            <a:avLst/>
          </a:prstGeom>
        </p:spPr>
      </p:pic>
      <p:sp>
        <p:nvSpPr>
          <p:cNvPr id="6" name="Subtitle 2"/>
          <p:cNvSpPr txBox="1">
            <a:spLocks/>
          </p:cNvSpPr>
          <p:nvPr/>
        </p:nvSpPr>
        <p:spPr>
          <a:xfrm>
            <a:off x="5010912" y="4017713"/>
            <a:ext cx="6344730" cy="2373659"/>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t>Beau Pihlaja, PhD, </a:t>
            </a:r>
          </a:p>
          <a:p>
            <a:r>
              <a:rPr lang="en-US" dirty="0" smtClean="0"/>
              <a:t>Assistant Professor</a:t>
            </a:r>
          </a:p>
          <a:p>
            <a:r>
              <a:rPr lang="en-US" dirty="0" smtClean="0"/>
              <a:t>Technical Communication and Rhetoric</a:t>
            </a:r>
          </a:p>
          <a:p>
            <a:r>
              <a:rPr lang="en-US" dirty="0" smtClean="0"/>
              <a:t>Email: </a:t>
            </a:r>
            <a:r>
              <a:rPr lang="en-US" dirty="0" smtClean="0">
                <a:hlinkClick r:id="rId3"/>
              </a:rPr>
              <a:t>beau.pihlaja@ttu.edu</a:t>
            </a:r>
            <a:endParaRPr lang="en-US" dirty="0"/>
          </a:p>
          <a:p>
            <a:r>
              <a:rPr lang="en-US" dirty="0" smtClean="0"/>
              <a:t>Website: </a:t>
            </a:r>
            <a:r>
              <a:rPr lang="en-US" dirty="0" smtClean="0">
                <a:hlinkClick r:id="rId4"/>
              </a:rPr>
              <a:t>www.beaupihlaja.com</a:t>
            </a:r>
            <a:endParaRPr lang="en-US" dirty="0" smtClean="0"/>
          </a:p>
          <a:p>
            <a:r>
              <a:rPr lang="en-US" dirty="0" smtClean="0"/>
              <a:t>Twitter handle: @</a:t>
            </a:r>
            <a:r>
              <a:rPr lang="en-US" dirty="0" err="1" smtClean="0"/>
              <a:t>ProfBeau</a:t>
            </a:r>
            <a:endParaRPr lang="en-US" dirty="0" smtClean="0"/>
          </a:p>
        </p:txBody>
      </p:sp>
    </p:spTree>
    <p:extLst>
      <p:ext uri="{BB962C8B-B14F-4D97-AF65-F5344CB8AC3E}">
        <p14:creationId xmlns:p14="http://schemas.microsoft.com/office/powerpoint/2010/main" val="3378249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4" name="Group 323"/>
          <p:cNvGrpSpPr/>
          <p:nvPr/>
        </p:nvGrpSpPr>
        <p:grpSpPr>
          <a:xfrm>
            <a:off x="2286000" y="381000"/>
            <a:ext cx="7924800" cy="6019800"/>
            <a:chOff x="2031118" y="815023"/>
            <a:chExt cx="5285035" cy="5228562"/>
          </a:xfrm>
        </p:grpSpPr>
        <p:cxnSp>
          <p:nvCxnSpPr>
            <p:cNvPr id="257" name="Straight Connector 256"/>
            <p:cNvCxnSpPr/>
            <p:nvPr/>
          </p:nvCxnSpPr>
          <p:spPr>
            <a:xfrm>
              <a:off x="2422842" y="2210753"/>
              <a:ext cx="28003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a:off x="2427922" y="3165158"/>
              <a:ext cx="280035" cy="0"/>
            </a:xfrm>
            <a:prstGeom prst="line">
              <a:avLst/>
            </a:prstGeom>
            <a:ln w="12700">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2421572" y="3797618"/>
              <a:ext cx="280035" cy="0"/>
            </a:xfrm>
            <a:prstGeom prst="line">
              <a:avLst/>
            </a:prstGeom>
            <a:ln w="12700">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a:off x="2424112" y="4430713"/>
              <a:ext cx="280035" cy="0"/>
            </a:xfrm>
            <a:prstGeom prst="line">
              <a:avLst/>
            </a:prstGeom>
            <a:ln w="12700">
              <a:solidFill>
                <a:schemeClr val="accent1"/>
              </a:solidFill>
              <a:prstDash val="sysDash"/>
            </a:ln>
          </p:spPr>
          <p:style>
            <a:lnRef idx="1">
              <a:schemeClr val="accent1"/>
            </a:lnRef>
            <a:fillRef idx="0">
              <a:schemeClr val="accent1"/>
            </a:fillRef>
            <a:effectRef idx="0">
              <a:schemeClr val="accent1"/>
            </a:effectRef>
            <a:fontRef idx="minor">
              <a:schemeClr val="tx1"/>
            </a:fontRef>
          </p:style>
        </p:cxnSp>
        <p:grpSp>
          <p:nvGrpSpPr>
            <p:cNvPr id="261" name="Group 260"/>
            <p:cNvGrpSpPr/>
            <p:nvPr/>
          </p:nvGrpSpPr>
          <p:grpSpPr>
            <a:xfrm>
              <a:off x="2031118" y="815023"/>
              <a:ext cx="5285035" cy="5228562"/>
              <a:chOff x="203290" y="0"/>
              <a:chExt cx="5285522" cy="5228562"/>
            </a:xfrm>
          </p:grpSpPr>
          <p:cxnSp>
            <p:nvCxnSpPr>
              <p:cNvPr id="262" name="Straight Connector 261"/>
              <p:cNvCxnSpPr/>
              <p:nvPr/>
            </p:nvCxnSpPr>
            <p:spPr>
              <a:xfrm flipV="1">
                <a:off x="1626387" y="405517"/>
                <a:ext cx="2045617" cy="0"/>
              </a:xfrm>
              <a:prstGeom prst="line">
                <a:avLst/>
              </a:prstGeom>
              <a:ln w="12700">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flipH="1">
                <a:off x="711987" y="238539"/>
                <a:ext cx="20065" cy="42574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flipV="1">
                <a:off x="711987" y="4452730"/>
                <a:ext cx="4776825" cy="438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5" name="Text Box 2"/>
              <p:cNvSpPr txBox="1">
                <a:spLocks noChangeArrowheads="1"/>
              </p:cNvSpPr>
              <p:nvPr/>
            </p:nvSpPr>
            <p:spPr bwMode="auto">
              <a:xfrm>
                <a:off x="2397664" y="4921857"/>
                <a:ext cx="1575435" cy="306705"/>
              </a:xfrm>
              <a:prstGeom prst="rect">
                <a:avLst/>
              </a:prstGeom>
              <a:solidFill>
                <a:srgbClr val="FFFFFF">
                  <a:alpha val="0"/>
                </a:srgbClr>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Cultural Difference</a:t>
                </a: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66" name="Text Box 2"/>
              <p:cNvSpPr txBox="1">
                <a:spLocks noChangeArrowheads="1"/>
              </p:cNvSpPr>
              <p:nvPr/>
            </p:nvSpPr>
            <p:spPr bwMode="auto">
              <a:xfrm rot="16200000">
                <a:off x="-595495" y="2075314"/>
                <a:ext cx="1800860" cy="203290"/>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Digital Mediation</a:t>
                </a: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267" name="Straight Connector 266"/>
              <p:cNvCxnSpPr/>
              <p:nvPr/>
            </p:nvCxnSpPr>
            <p:spPr>
              <a:xfrm>
                <a:off x="1896732" y="0"/>
                <a:ext cx="21946" cy="479107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a:off x="3105330" y="0"/>
                <a:ext cx="29261" cy="479145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a:off x="4258269" y="0"/>
                <a:ext cx="7290" cy="4776826"/>
              </a:xfrm>
              <a:prstGeom prst="line">
                <a:avLst/>
              </a:prstGeom>
              <a:ln>
                <a:solidFill>
                  <a:schemeClr val="accent1"/>
                </a:solidFill>
                <a:prstDash val="dash"/>
              </a:ln>
            </p:spPr>
            <p:style>
              <a:lnRef idx="1">
                <a:schemeClr val="dk1"/>
              </a:lnRef>
              <a:fillRef idx="0">
                <a:schemeClr val="dk1"/>
              </a:fillRef>
              <a:effectRef idx="0">
                <a:schemeClr val="dk1"/>
              </a:effectRef>
              <a:fontRef idx="minor">
                <a:schemeClr val="tx1"/>
              </a:fontRef>
            </p:style>
          </p:cxnSp>
          <p:sp>
            <p:nvSpPr>
              <p:cNvPr id="270" name="Text Box 2"/>
              <p:cNvSpPr txBox="1">
                <a:spLocks noChangeArrowheads="1"/>
              </p:cNvSpPr>
              <p:nvPr/>
            </p:nvSpPr>
            <p:spPr bwMode="auto">
              <a:xfrm rot="16200000">
                <a:off x="83834" y="707666"/>
                <a:ext cx="1009650" cy="224155"/>
              </a:xfrm>
              <a:prstGeom prst="rect">
                <a:avLst/>
              </a:prstGeom>
              <a:solidFill>
                <a:srgbClr val="FFFFFF">
                  <a:alpha val="0"/>
                </a:srgbClr>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Face-to-Face</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71" name="Text Box 2"/>
              <p:cNvSpPr txBox="1">
                <a:spLocks noChangeArrowheads="1"/>
              </p:cNvSpPr>
              <p:nvPr/>
            </p:nvSpPr>
            <p:spPr bwMode="auto">
              <a:xfrm rot="16200000">
                <a:off x="141132" y="3987578"/>
                <a:ext cx="894384" cy="246380"/>
              </a:xfrm>
              <a:prstGeom prst="rect">
                <a:avLst/>
              </a:prstGeom>
              <a:solidFill>
                <a:srgbClr val="FFFFFF">
                  <a:alpha val="0"/>
                </a:srgbClr>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Google Drive</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72" name="Text Box 2"/>
              <p:cNvSpPr txBox="1">
                <a:spLocks noChangeArrowheads="1"/>
              </p:cNvSpPr>
              <p:nvPr/>
            </p:nvSpPr>
            <p:spPr bwMode="auto">
              <a:xfrm rot="16200000">
                <a:off x="322374" y="3196424"/>
                <a:ext cx="532130" cy="215900"/>
              </a:xfrm>
              <a:prstGeom prst="rect">
                <a:avLst/>
              </a:prstGeom>
              <a:solidFill>
                <a:srgbClr val="FFFFFF">
                  <a:alpha val="0"/>
                </a:srgbClr>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Email</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73" name="Text Box 2"/>
              <p:cNvSpPr txBox="1">
                <a:spLocks noChangeArrowheads="1"/>
              </p:cNvSpPr>
              <p:nvPr/>
            </p:nvSpPr>
            <p:spPr bwMode="auto">
              <a:xfrm rot="16200000">
                <a:off x="298519" y="2560320"/>
                <a:ext cx="532130" cy="232410"/>
              </a:xfrm>
              <a:prstGeom prst="rect">
                <a:avLst/>
              </a:prstGeom>
              <a:solidFill>
                <a:srgbClr val="FFFFFF">
                  <a:alpha val="0"/>
                </a:srgbClr>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Phone</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74" name="Text Box 2"/>
              <p:cNvSpPr txBox="1">
                <a:spLocks noChangeArrowheads="1"/>
              </p:cNvSpPr>
              <p:nvPr/>
            </p:nvSpPr>
            <p:spPr bwMode="auto">
              <a:xfrm rot="16200000">
                <a:off x="183226" y="1745311"/>
                <a:ext cx="793115" cy="227965"/>
              </a:xfrm>
              <a:prstGeom prst="rect">
                <a:avLst/>
              </a:prstGeom>
              <a:solidFill>
                <a:srgbClr val="FFFFFF">
                  <a:alpha val="0"/>
                </a:srgbClr>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WhatsApp</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75" name="Text Box 2"/>
              <p:cNvSpPr txBox="1">
                <a:spLocks noChangeArrowheads="1"/>
              </p:cNvSpPr>
              <p:nvPr/>
            </p:nvSpPr>
            <p:spPr bwMode="auto">
              <a:xfrm>
                <a:off x="1209153" y="4524292"/>
                <a:ext cx="330835" cy="297180"/>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M</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76" name="Text Box 2"/>
              <p:cNvSpPr txBox="1">
                <a:spLocks noChangeArrowheads="1"/>
              </p:cNvSpPr>
              <p:nvPr/>
            </p:nvSpPr>
            <p:spPr bwMode="auto">
              <a:xfrm>
                <a:off x="2401848" y="4532243"/>
                <a:ext cx="330835" cy="297180"/>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B</a:t>
                </a:r>
                <a:r>
                  <a:rPr lang="en-US" sz="1200" baseline="30000" dirty="0">
                    <a:latin typeface="Times New Roman" panose="02020603050405020304" pitchFamily="18" charset="0"/>
                    <a:ea typeface="Calibri" panose="020F0502020204030204" pitchFamily="34" charset="0"/>
                    <a:cs typeface="Times New Roman" panose="02020603050405020304" pitchFamily="18" charset="0"/>
                  </a:rPr>
                  <a:t>2</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77" name="Text Box 2"/>
              <p:cNvSpPr txBox="1">
                <a:spLocks noChangeArrowheads="1"/>
              </p:cNvSpPr>
              <p:nvPr/>
            </p:nvSpPr>
            <p:spPr bwMode="auto">
              <a:xfrm>
                <a:off x="3622165" y="4524292"/>
                <a:ext cx="330835" cy="297180"/>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B</a:t>
                </a:r>
                <a:r>
                  <a:rPr lang="en-US" sz="1200" baseline="30000" dirty="0">
                    <a:latin typeface="Times New Roman" panose="02020603050405020304" pitchFamily="18" charset="0"/>
                    <a:ea typeface="Calibri" panose="020F0502020204030204" pitchFamily="34" charset="0"/>
                    <a:cs typeface="Times New Roman" panose="02020603050405020304" pitchFamily="18" charset="0"/>
                  </a:rPr>
                  <a:t>1</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78" name="Text Box 2"/>
              <p:cNvSpPr txBox="1">
                <a:spLocks noChangeArrowheads="1"/>
              </p:cNvSpPr>
              <p:nvPr/>
            </p:nvSpPr>
            <p:spPr bwMode="auto">
              <a:xfrm>
                <a:off x="4759201" y="4508390"/>
                <a:ext cx="330835" cy="297180"/>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A</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279" name="Group 278"/>
              <p:cNvGrpSpPr/>
              <p:nvPr/>
            </p:nvGrpSpPr>
            <p:grpSpPr>
              <a:xfrm>
                <a:off x="3312064" y="1588424"/>
                <a:ext cx="1871813" cy="410210"/>
                <a:chOff x="0" y="-25691"/>
                <a:chExt cx="1871813" cy="410210"/>
              </a:xfrm>
            </p:grpSpPr>
            <p:sp>
              <p:nvSpPr>
                <p:cNvPr id="320" name="Text Box 2"/>
                <p:cNvSpPr txBox="1">
                  <a:spLocks noChangeArrowheads="1"/>
                </p:cNvSpPr>
                <p:nvPr/>
              </p:nvSpPr>
              <p:spPr bwMode="auto">
                <a:xfrm>
                  <a:off x="328539" y="-25691"/>
                  <a:ext cx="1160145" cy="410210"/>
                </a:xfrm>
                <a:prstGeom prst="rect">
                  <a:avLst/>
                </a:prstGeom>
                <a:solidFill>
                  <a:srgbClr val="FFFFFF">
                    <a:alpha val="0"/>
                  </a:srgbClr>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WhatsApp exchange RE:  order 3253</a:t>
                  </a:r>
                </a:p>
              </p:txBody>
            </p:sp>
            <p:cxnSp>
              <p:nvCxnSpPr>
                <p:cNvPr id="321" name="Straight Connector 320"/>
                <p:cNvCxnSpPr/>
                <p:nvPr/>
              </p:nvCxnSpPr>
              <p:spPr>
                <a:xfrm>
                  <a:off x="475488" y="185928"/>
                  <a:ext cx="916813" cy="0"/>
                </a:xfrm>
                <a:prstGeom prst="line">
                  <a:avLst/>
                </a:prstGeom>
                <a:ln w="12700">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322" name="Text Box 2"/>
                <p:cNvSpPr txBox="1">
                  <a:spLocks noChangeArrowheads="1"/>
                </p:cNvSpPr>
                <p:nvPr/>
              </p:nvSpPr>
              <p:spPr bwMode="auto">
                <a:xfrm>
                  <a:off x="1423503" y="60960"/>
                  <a:ext cx="448310" cy="252095"/>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Roger</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23" name="Text Box 2"/>
                <p:cNvSpPr txBox="1">
                  <a:spLocks noChangeArrowheads="1"/>
                </p:cNvSpPr>
                <p:nvPr/>
              </p:nvSpPr>
              <p:spPr bwMode="auto">
                <a:xfrm>
                  <a:off x="0" y="64008"/>
                  <a:ext cx="521335" cy="252095"/>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Esteban</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80" name="Group 279"/>
              <p:cNvGrpSpPr/>
              <p:nvPr/>
            </p:nvGrpSpPr>
            <p:grpSpPr>
              <a:xfrm>
                <a:off x="910771" y="1619681"/>
                <a:ext cx="2494327" cy="350089"/>
                <a:chOff x="87092" y="18976"/>
                <a:chExt cx="1620864" cy="266744"/>
              </a:xfrm>
            </p:grpSpPr>
            <p:sp>
              <p:nvSpPr>
                <p:cNvPr id="316" name="Text Box 2"/>
                <p:cNvSpPr txBox="1">
                  <a:spLocks noChangeArrowheads="1"/>
                </p:cNvSpPr>
                <p:nvPr/>
              </p:nvSpPr>
              <p:spPr bwMode="auto">
                <a:xfrm>
                  <a:off x="393033" y="18976"/>
                  <a:ext cx="1160145" cy="228324"/>
                </a:xfrm>
                <a:prstGeom prst="rect">
                  <a:avLst/>
                </a:prstGeom>
                <a:solidFill>
                  <a:srgbClr val="FFFFFF">
                    <a:alpha val="0"/>
                  </a:srgbClr>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WhatsApp admin group </a:t>
                  </a:r>
                </a:p>
              </p:txBody>
            </p:sp>
            <p:cxnSp>
              <p:nvCxnSpPr>
                <p:cNvPr id="317" name="Straight Connector 316"/>
                <p:cNvCxnSpPr/>
                <p:nvPr/>
              </p:nvCxnSpPr>
              <p:spPr>
                <a:xfrm>
                  <a:off x="475488" y="185928"/>
                  <a:ext cx="916813" cy="0"/>
                </a:xfrm>
                <a:prstGeom prst="line">
                  <a:avLst/>
                </a:prstGeom>
                <a:ln w="12700">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318" name="Text Box 2"/>
                <p:cNvSpPr txBox="1">
                  <a:spLocks noChangeArrowheads="1"/>
                </p:cNvSpPr>
                <p:nvPr/>
              </p:nvSpPr>
              <p:spPr bwMode="auto">
                <a:xfrm>
                  <a:off x="1378012" y="77955"/>
                  <a:ext cx="329944" cy="169345"/>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Gerardo</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19" name="Text Box 2"/>
                <p:cNvSpPr txBox="1">
                  <a:spLocks noChangeArrowheads="1"/>
                </p:cNvSpPr>
                <p:nvPr/>
              </p:nvSpPr>
              <p:spPr bwMode="auto">
                <a:xfrm>
                  <a:off x="87092" y="48470"/>
                  <a:ext cx="426690" cy="237250"/>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Javier</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Arturo</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81" name="Group 280"/>
              <p:cNvGrpSpPr/>
              <p:nvPr/>
            </p:nvGrpSpPr>
            <p:grpSpPr>
              <a:xfrm>
                <a:off x="3462089" y="2441050"/>
                <a:ext cx="1744783" cy="410210"/>
                <a:chOff x="124713" y="0"/>
                <a:chExt cx="1744783" cy="410210"/>
              </a:xfrm>
            </p:grpSpPr>
            <p:sp>
              <p:nvSpPr>
                <p:cNvPr id="312" name="Text Box 2"/>
                <p:cNvSpPr txBox="1">
                  <a:spLocks noChangeArrowheads="1"/>
                </p:cNvSpPr>
                <p:nvPr/>
              </p:nvSpPr>
              <p:spPr bwMode="auto">
                <a:xfrm>
                  <a:off x="335280" y="0"/>
                  <a:ext cx="1160145" cy="410210"/>
                </a:xfrm>
                <a:prstGeom prst="rect">
                  <a:avLst/>
                </a:prstGeom>
                <a:solidFill>
                  <a:srgbClr val="FFFFFF">
                    <a:alpha val="0"/>
                  </a:srgbClr>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Daily contact </a:t>
                  </a:r>
                </a:p>
              </p:txBody>
            </p:sp>
            <p:cxnSp>
              <p:nvCxnSpPr>
                <p:cNvPr id="313" name="Straight Connector 312"/>
                <p:cNvCxnSpPr/>
                <p:nvPr/>
              </p:nvCxnSpPr>
              <p:spPr>
                <a:xfrm>
                  <a:off x="475488" y="185928"/>
                  <a:ext cx="916813" cy="0"/>
                </a:xfrm>
                <a:prstGeom prst="line">
                  <a:avLst/>
                </a:prstGeom>
                <a:ln w="12700">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314" name="Text Box 2"/>
                <p:cNvSpPr txBox="1">
                  <a:spLocks noChangeArrowheads="1"/>
                </p:cNvSpPr>
                <p:nvPr/>
              </p:nvSpPr>
              <p:spPr bwMode="auto">
                <a:xfrm>
                  <a:off x="1421186" y="73954"/>
                  <a:ext cx="448310" cy="252095"/>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Henry</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15" name="Text Box 2"/>
                <p:cNvSpPr txBox="1">
                  <a:spLocks noChangeArrowheads="1"/>
                </p:cNvSpPr>
                <p:nvPr/>
              </p:nvSpPr>
              <p:spPr bwMode="auto">
                <a:xfrm>
                  <a:off x="124713" y="86597"/>
                  <a:ext cx="451231" cy="252095"/>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Luis</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82" name="Group 281"/>
              <p:cNvGrpSpPr/>
              <p:nvPr/>
            </p:nvGrpSpPr>
            <p:grpSpPr>
              <a:xfrm>
                <a:off x="3411368" y="2898862"/>
                <a:ext cx="1721690" cy="344170"/>
                <a:chOff x="105806" y="-51154"/>
                <a:chExt cx="1722072" cy="344727"/>
              </a:xfrm>
            </p:grpSpPr>
            <p:sp>
              <p:nvSpPr>
                <p:cNvPr id="308" name="Text Box 2"/>
                <p:cNvSpPr txBox="1">
                  <a:spLocks noChangeArrowheads="1"/>
                </p:cNvSpPr>
                <p:nvPr/>
              </p:nvSpPr>
              <p:spPr bwMode="auto">
                <a:xfrm>
                  <a:off x="335221" y="-51154"/>
                  <a:ext cx="1160145" cy="344727"/>
                </a:xfrm>
                <a:prstGeom prst="rect">
                  <a:avLst/>
                </a:prstGeom>
                <a:solidFill>
                  <a:srgbClr val="FFFFFF">
                    <a:alpha val="0"/>
                  </a:srgbClr>
                </a:solidFill>
                <a:ln w="9525">
                  <a:noFill/>
                  <a:miter lim="800000"/>
                  <a:headEnd/>
                  <a:tailEnd/>
                </a:ln>
              </p:spPr>
              <p:txBody>
                <a:bodyPr rot="0" vert="horz" wrap="square" lIns="91440" tIns="45720" rIns="91440" bIns="45720" anchor="t" anchorCtr="0">
                  <a:noAutofit/>
                </a:bodyPr>
                <a:lstStyle/>
                <a:p>
                  <a:pPr algn="ctr">
                    <a:lnSpc>
                      <a:spcPct val="107000"/>
                    </a:lnSpc>
                  </a:pPr>
                  <a:r>
                    <a:rPr lang="en-US" sz="1200" dirty="0">
                      <a:latin typeface="Calibri" panose="020F0502020204030204" pitchFamily="34" charset="0"/>
                      <a:ea typeface="Calibri" panose="020F0502020204030204" pitchFamily="34" charset="0"/>
                      <a:cs typeface="Times New Roman" panose="02020603050405020304" pitchFamily="18" charset="0"/>
                    </a:rPr>
                    <a:t>Daily contact </a:t>
                  </a:r>
                </a:p>
                <a:p>
                  <a:pPr algn="ctr">
                    <a:lnSpc>
                      <a:spcPct val="107000"/>
                    </a:lnSpc>
                  </a:pPr>
                  <a:r>
                    <a:rPr lang="en-US" sz="1200" dirty="0">
                      <a:latin typeface="Calibri" panose="020F0502020204030204" pitchFamily="34" charset="0"/>
                      <a:ea typeface="Calibri" panose="020F0502020204030204" pitchFamily="34" charset="0"/>
                      <a:cs typeface="Times New Roman" panose="02020603050405020304" pitchFamily="18" charset="0"/>
                    </a:rPr>
                    <a:t>RE: Orders </a:t>
                  </a:r>
                </a:p>
              </p:txBody>
            </p:sp>
            <p:cxnSp>
              <p:nvCxnSpPr>
                <p:cNvPr id="309" name="Straight Connector 308"/>
                <p:cNvCxnSpPr/>
                <p:nvPr/>
              </p:nvCxnSpPr>
              <p:spPr>
                <a:xfrm>
                  <a:off x="482073" y="160992"/>
                  <a:ext cx="916813" cy="0"/>
                </a:xfrm>
                <a:prstGeom prst="line">
                  <a:avLst/>
                </a:prstGeom>
                <a:ln w="12700">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310" name="Text Box 2"/>
                <p:cNvSpPr txBox="1">
                  <a:spLocks noChangeArrowheads="1"/>
                </p:cNvSpPr>
                <p:nvPr/>
              </p:nvSpPr>
              <p:spPr bwMode="auto">
                <a:xfrm>
                  <a:off x="1379568" y="28408"/>
                  <a:ext cx="448310" cy="252095"/>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Henry</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11" name="Text Box 2"/>
                <p:cNvSpPr txBox="1">
                  <a:spLocks noChangeArrowheads="1"/>
                </p:cNvSpPr>
                <p:nvPr/>
              </p:nvSpPr>
              <p:spPr bwMode="auto">
                <a:xfrm>
                  <a:off x="105806" y="41477"/>
                  <a:ext cx="451231" cy="252095"/>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Luis</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83" name="Group 282"/>
              <p:cNvGrpSpPr/>
              <p:nvPr/>
            </p:nvGrpSpPr>
            <p:grpSpPr>
              <a:xfrm>
                <a:off x="3462189" y="3834333"/>
                <a:ext cx="1776109" cy="340146"/>
                <a:chOff x="93013" y="-14098"/>
                <a:chExt cx="1776503" cy="340146"/>
              </a:xfrm>
            </p:grpSpPr>
            <p:sp>
              <p:nvSpPr>
                <p:cNvPr id="304" name="Text Box 2"/>
                <p:cNvSpPr txBox="1">
                  <a:spLocks noChangeArrowheads="1"/>
                </p:cNvSpPr>
                <p:nvPr/>
              </p:nvSpPr>
              <p:spPr bwMode="auto">
                <a:xfrm>
                  <a:off x="349938" y="-14098"/>
                  <a:ext cx="1160145" cy="335280"/>
                </a:xfrm>
                <a:prstGeom prst="rect">
                  <a:avLst/>
                </a:prstGeom>
                <a:solidFill>
                  <a:srgbClr val="FFFFFF">
                    <a:alpha val="0"/>
                  </a:srgbClr>
                </a:solidFill>
                <a:ln w="9525">
                  <a:noFill/>
                  <a:miter lim="800000"/>
                  <a:headEnd/>
                  <a:tailEnd/>
                </a:ln>
              </p:spPr>
              <p:txBody>
                <a:bodyPr rot="0" vert="horz" wrap="square" lIns="91440" tIns="45720" rIns="91440" bIns="45720" anchor="t" anchorCtr="0">
                  <a:noAutofit/>
                </a:bodyPr>
                <a:lstStyle/>
                <a:p>
                  <a:pPr algn="ctr">
                    <a:lnSpc>
                      <a:spcPct val="107000"/>
                    </a:lnSpc>
                  </a:pPr>
                  <a:r>
                    <a:rPr lang="en-US" sz="1200" dirty="0">
                      <a:latin typeface="Calibri" panose="020F0502020204030204" pitchFamily="34" charset="0"/>
                      <a:ea typeface="Calibri" panose="020F0502020204030204" pitchFamily="34" charset="0"/>
                      <a:cs typeface="Times New Roman" panose="02020603050405020304" pitchFamily="18" charset="0"/>
                    </a:rPr>
                    <a:t>As needed/ongoing contact RE: Orders </a:t>
                  </a:r>
                </a:p>
              </p:txBody>
            </p:sp>
            <p:cxnSp>
              <p:nvCxnSpPr>
                <p:cNvPr id="305" name="Straight Connector 304"/>
                <p:cNvCxnSpPr/>
                <p:nvPr/>
              </p:nvCxnSpPr>
              <p:spPr>
                <a:xfrm>
                  <a:off x="475488" y="185928"/>
                  <a:ext cx="916813" cy="0"/>
                </a:xfrm>
                <a:prstGeom prst="line">
                  <a:avLst/>
                </a:prstGeom>
                <a:ln w="12700">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306" name="Text Box 2"/>
                <p:cNvSpPr txBox="1">
                  <a:spLocks noChangeArrowheads="1"/>
                </p:cNvSpPr>
                <p:nvPr/>
              </p:nvSpPr>
              <p:spPr bwMode="auto">
                <a:xfrm>
                  <a:off x="1421206" y="73953"/>
                  <a:ext cx="448310" cy="252095"/>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Henry</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 name="Text Box 2"/>
                <p:cNvSpPr txBox="1">
                  <a:spLocks noChangeArrowheads="1"/>
                </p:cNvSpPr>
                <p:nvPr/>
              </p:nvSpPr>
              <p:spPr bwMode="auto">
                <a:xfrm>
                  <a:off x="93013" y="56444"/>
                  <a:ext cx="451231" cy="252095"/>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Luis</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84" name="Group 283"/>
              <p:cNvGrpSpPr/>
              <p:nvPr/>
            </p:nvGrpSpPr>
            <p:grpSpPr>
              <a:xfrm>
                <a:off x="1025722" y="3110664"/>
                <a:ext cx="4094964" cy="476538"/>
                <a:chOff x="-67928" y="-77809"/>
                <a:chExt cx="4094964" cy="476538"/>
              </a:xfrm>
            </p:grpSpPr>
            <p:sp>
              <p:nvSpPr>
                <p:cNvPr id="296" name="Text Box 2"/>
                <p:cNvSpPr txBox="1">
                  <a:spLocks noChangeArrowheads="1"/>
                </p:cNvSpPr>
                <p:nvPr/>
              </p:nvSpPr>
              <p:spPr bwMode="auto">
                <a:xfrm>
                  <a:off x="2491827" y="54559"/>
                  <a:ext cx="1159888" cy="344170"/>
                </a:xfrm>
                <a:prstGeom prst="rect">
                  <a:avLst/>
                </a:prstGeom>
                <a:solidFill>
                  <a:srgbClr val="FFFFFF">
                    <a:alpha val="0"/>
                  </a:srgbClr>
                </a:solidFill>
                <a:ln w="9525">
                  <a:noFill/>
                  <a:miter lim="800000"/>
                  <a:headEnd/>
                  <a:tailEnd/>
                </a:ln>
              </p:spPr>
              <p:txBody>
                <a:bodyPr rot="0" vert="horz" wrap="square" lIns="91440" tIns="45720" rIns="91440" bIns="45720" anchor="t" anchorCtr="0">
                  <a:noAutofit/>
                </a:bodyPr>
                <a:lstStyle/>
                <a:p>
                  <a:pPr algn="ctr">
                    <a:lnSpc>
                      <a:spcPct val="107000"/>
                    </a:lnSpc>
                  </a:pPr>
                  <a:r>
                    <a:rPr lang="en-US" sz="1200" dirty="0">
                      <a:latin typeface="Calibri" panose="020F0502020204030204" pitchFamily="34" charset="0"/>
                      <a:ea typeface="Calibri" panose="020F0502020204030204" pitchFamily="34" charset="0"/>
                      <a:cs typeface="Times New Roman" panose="02020603050405020304" pitchFamily="18" charset="0"/>
                    </a:rPr>
                    <a:t>Email chain </a:t>
                  </a:r>
                </a:p>
                <a:p>
                  <a:pPr algn="ctr">
                    <a:lnSpc>
                      <a:spcPct val="107000"/>
                    </a:lnSpc>
                  </a:pPr>
                  <a:r>
                    <a:rPr lang="en-US" sz="1200" dirty="0">
                      <a:latin typeface="Calibri" panose="020F0502020204030204" pitchFamily="34" charset="0"/>
                      <a:ea typeface="Calibri" panose="020F0502020204030204" pitchFamily="34" charset="0"/>
                      <a:cs typeface="Times New Roman" panose="02020603050405020304" pitchFamily="18" charset="0"/>
                    </a:rPr>
                    <a:t>RE: Order 3253</a:t>
                  </a:r>
                </a:p>
                <a:p>
                  <a:pPr>
                    <a:lnSpc>
                      <a:spcPct val="107000"/>
                    </a:lnSpc>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 </a:t>
                  </a:r>
                </a:p>
              </p:txBody>
            </p:sp>
            <p:cxnSp>
              <p:nvCxnSpPr>
                <p:cNvPr id="297" name="Straight Connector 296"/>
                <p:cNvCxnSpPr/>
                <p:nvPr/>
              </p:nvCxnSpPr>
              <p:spPr>
                <a:xfrm>
                  <a:off x="2633342" y="261385"/>
                  <a:ext cx="916610" cy="0"/>
                </a:xfrm>
                <a:prstGeom prst="line">
                  <a:avLst/>
                </a:prstGeom>
                <a:ln w="12700">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98" name="Text Box 2"/>
                <p:cNvSpPr txBox="1">
                  <a:spLocks noChangeArrowheads="1"/>
                </p:cNvSpPr>
                <p:nvPr/>
              </p:nvSpPr>
              <p:spPr bwMode="auto">
                <a:xfrm>
                  <a:off x="3578825" y="143753"/>
                  <a:ext cx="448211" cy="251688"/>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Henry</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299" name="Straight Connector 298"/>
                <p:cNvCxnSpPr/>
                <p:nvPr/>
              </p:nvCxnSpPr>
              <p:spPr>
                <a:xfrm flipV="1">
                  <a:off x="1076684" y="266831"/>
                  <a:ext cx="1558290" cy="18891"/>
                </a:xfrm>
                <a:prstGeom prst="line">
                  <a:avLst/>
                </a:prstGeom>
                <a:ln w="12700">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300" name="Text Box 2"/>
                <p:cNvSpPr txBox="1">
                  <a:spLocks noChangeArrowheads="1"/>
                </p:cNvSpPr>
                <p:nvPr/>
              </p:nvSpPr>
              <p:spPr bwMode="auto">
                <a:xfrm>
                  <a:off x="2225127" y="136203"/>
                  <a:ext cx="451131" cy="251688"/>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a:latin typeface="Times New Roman" panose="02020603050405020304" pitchFamily="18" charset="0"/>
                      <a:ea typeface="Calibri" panose="020F0502020204030204" pitchFamily="34" charset="0"/>
                      <a:cs typeface="Times New Roman" panose="02020603050405020304" pitchFamily="18" charset="0"/>
                    </a:rPr>
                    <a:t>Luis</a:t>
                  </a:r>
                  <a:endParaRPr lang="en-US" sz="1200">
                    <a:latin typeface="Calibri" panose="020F0502020204030204" pitchFamily="34" charset="0"/>
                    <a:ea typeface="Calibri" panose="020F0502020204030204" pitchFamily="34" charset="0"/>
                    <a:cs typeface="Times New Roman" panose="02020603050405020304" pitchFamily="18" charset="0"/>
                  </a:endParaRPr>
                </a:p>
              </p:txBody>
            </p:sp>
            <p:cxnSp>
              <p:nvCxnSpPr>
                <p:cNvPr id="301" name="Straight Connector 300"/>
                <p:cNvCxnSpPr/>
                <p:nvPr/>
              </p:nvCxnSpPr>
              <p:spPr>
                <a:xfrm>
                  <a:off x="499742" y="283160"/>
                  <a:ext cx="576262" cy="476"/>
                </a:xfrm>
                <a:prstGeom prst="line">
                  <a:avLst/>
                </a:prstGeom>
                <a:ln w="12700">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302" name="Text Box 2"/>
                <p:cNvSpPr txBox="1">
                  <a:spLocks noChangeArrowheads="1"/>
                </p:cNvSpPr>
                <p:nvPr/>
              </p:nvSpPr>
              <p:spPr bwMode="auto">
                <a:xfrm>
                  <a:off x="891626" y="60003"/>
                  <a:ext cx="486410" cy="203200"/>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Beatriz</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03" name="Text Box 2"/>
                <p:cNvSpPr txBox="1">
                  <a:spLocks noChangeArrowheads="1"/>
                </p:cNvSpPr>
                <p:nvPr/>
              </p:nvSpPr>
              <p:spPr bwMode="auto">
                <a:xfrm>
                  <a:off x="-67928" y="-77809"/>
                  <a:ext cx="530160" cy="447675"/>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Jorge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Javier</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Ricardo</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grpSp>
          <p:sp>
            <p:nvSpPr>
              <p:cNvPr id="285" name="Text Box 2"/>
              <p:cNvSpPr txBox="1">
                <a:spLocks noChangeArrowheads="1"/>
              </p:cNvSpPr>
              <p:nvPr/>
            </p:nvSpPr>
            <p:spPr bwMode="auto">
              <a:xfrm>
                <a:off x="2095514" y="1979875"/>
                <a:ext cx="486410" cy="220980"/>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Beatriz</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286" name="Straight Connector 285"/>
              <p:cNvCxnSpPr/>
              <p:nvPr/>
            </p:nvCxnSpPr>
            <p:spPr>
              <a:xfrm flipV="1">
                <a:off x="2326102" y="1836751"/>
                <a:ext cx="578326" cy="180975"/>
              </a:xfrm>
              <a:prstGeom prst="line">
                <a:avLst/>
              </a:prstGeom>
              <a:ln w="12700">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a:off x="1491215" y="1836751"/>
                <a:ext cx="833438" cy="180975"/>
              </a:xfrm>
              <a:prstGeom prst="line">
                <a:avLst/>
              </a:prstGeom>
              <a:ln w="12700">
                <a:headEnd type="oval" w="sm" len="sm"/>
                <a:tailEnd type="oval" w="sm" len="sm"/>
              </a:ln>
            </p:spPr>
            <p:style>
              <a:lnRef idx="1">
                <a:schemeClr val="accent1"/>
              </a:lnRef>
              <a:fillRef idx="0">
                <a:schemeClr val="accent1"/>
              </a:fillRef>
              <a:effectRef idx="0">
                <a:schemeClr val="accent1"/>
              </a:effectRef>
              <a:fontRef idx="minor">
                <a:schemeClr val="tx1"/>
              </a:fontRef>
            </p:style>
          </p:cxnSp>
          <p:grpSp>
            <p:nvGrpSpPr>
              <p:cNvPr id="288" name="Group 287"/>
              <p:cNvGrpSpPr/>
              <p:nvPr/>
            </p:nvGrpSpPr>
            <p:grpSpPr>
              <a:xfrm>
                <a:off x="751743" y="755375"/>
                <a:ext cx="2195952" cy="348910"/>
                <a:chOff x="-192989" y="1"/>
                <a:chExt cx="2028904" cy="348910"/>
              </a:xfrm>
            </p:grpSpPr>
            <p:sp>
              <p:nvSpPr>
                <p:cNvPr id="292" name="Text Box 2"/>
                <p:cNvSpPr txBox="1">
                  <a:spLocks noChangeArrowheads="1"/>
                </p:cNvSpPr>
                <p:nvPr/>
              </p:nvSpPr>
              <p:spPr bwMode="auto">
                <a:xfrm>
                  <a:off x="335280" y="1"/>
                  <a:ext cx="1160145" cy="236113"/>
                </a:xfrm>
                <a:prstGeom prst="rect">
                  <a:avLst/>
                </a:prstGeom>
                <a:solidFill>
                  <a:srgbClr val="FFFFFF">
                    <a:alpha val="0"/>
                  </a:srgbClr>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RE: order priority</a:t>
                  </a:r>
                </a:p>
              </p:txBody>
            </p:sp>
            <p:cxnSp>
              <p:nvCxnSpPr>
                <p:cNvPr id="293" name="Straight Connector 292"/>
                <p:cNvCxnSpPr/>
                <p:nvPr/>
              </p:nvCxnSpPr>
              <p:spPr>
                <a:xfrm>
                  <a:off x="475488" y="185928"/>
                  <a:ext cx="916813" cy="0"/>
                </a:xfrm>
                <a:prstGeom prst="line">
                  <a:avLst/>
                </a:prstGeom>
                <a:ln w="12700">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94" name="Text Box 2"/>
                <p:cNvSpPr txBox="1">
                  <a:spLocks noChangeArrowheads="1"/>
                </p:cNvSpPr>
                <p:nvPr/>
              </p:nvSpPr>
              <p:spPr bwMode="auto">
                <a:xfrm>
                  <a:off x="1387605" y="60960"/>
                  <a:ext cx="448310" cy="252095"/>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Carlos</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95" name="Text Box 2"/>
                <p:cNvSpPr txBox="1">
                  <a:spLocks noChangeArrowheads="1"/>
                </p:cNvSpPr>
                <p:nvPr/>
              </p:nvSpPr>
              <p:spPr bwMode="auto">
                <a:xfrm>
                  <a:off x="-192989" y="27909"/>
                  <a:ext cx="658521" cy="321002"/>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Site F floor staff</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grpSp>
          <p:sp>
            <p:nvSpPr>
              <p:cNvPr id="289" name="Text Box 2"/>
              <p:cNvSpPr txBox="1">
                <a:spLocks noChangeArrowheads="1"/>
              </p:cNvSpPr>
              <p:nvPr/>
            </p:nvSpPr>
            <p:spPr bwMode="auto">
              <a:xfrm>
                <a:off x="1931250" y="198553"/>
                <a:ext cx="1255664" cy="215443"/>
              </a:xfrm>
              <a:prstGeom prst="rect">
                <a:avLst/>
              </a:prstGeom>
              <a:solidFill>
                <a:srgbClr val="FFFFFF">
                  <a:alpha val="0"/>
                </a:srgbClr>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Weekly standing meeting RE: cash flow</a:t>
                </a:r>
              </a:p>
            </p:txBody>
          </p:sp>
          <p:sp>
            <p:nvSpPr>
              <p:cNvPr id="290" name="Text Box 2"/>
              <p:cNvSpPr txBox="1">
                <a:spLocks noChangeArrowheads="1"/>
              </p:cNvSpPr>
              <p:nvPr/>
            </p:nvSpPr>
            <p:spPr bwMode="auto">
              <a:xfrm>
                <a:off x="3526749" y="286247"/>
                <a:ext cx="746371" cy="252095"/>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Esteban</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91" name="Text Box 2"/>
              <p:cNvSpPr txBox="1">
                <a:spLocks noChangeArrowheads="1"/>
              </p:cNvSpPr>
              <p:nvPr/>
            </p:nvSpPr>
            <p:spPr bwMode="auto">
              <a:xfrm>
                <a:off x="1045942" y="302150"/>
                <a:ext cx="712739" cy="216564"/>
              </a:xfrm>
              <a:prstGeom prst="rect">
                <a:avLst/>
              </a:prstGeom>
              <a:noFill/>
              <a:ln w="9525">
                <a:solidFill>
                  <a:schemeClr val="bg1">
                    <a:alpha val="0"/>
                  </a:schemeClr>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Arturo</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grpSp>
      </p:grpSp>
      <p:sp>
        <p:nvSpPr>
          <p:cNvPr id="3" name="Oval 2"/>
          <p:cNvSpPr/>
          <p:nvPr/>
        </p:nvSpPr>
        <p:spPr>
          <a:xfrm>
            <a:off x="7006375" y="1793415"/>
            <a:ext cx="2671028" cy="122654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980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Intercultural</a:t>
            </a:r>
            <a:r>
              <a:rPr lang="en-US" dirty="0"/>
              <a:t> </a:t>
            </a:r>
            <a:r>
              <a:rPr lang="en-US" dirty="0" smtClean="0"/>
              <a:t>digitally </a:t>
            </a:r>
            <a:r>
              <a:rPr lang="en-US" dirty="0"/>
              <a:t>mediated encounters: Example exchange</a:t>
            </a:r>
          </a:p>
        </p:txBody>
      </p:sp>
      <p:graphicFrame>
        <p:nvGraphicFramePr>
          <p:cNvPr id="6" name="Object 5"/>
          <p:cNvGraphicFramePr>
            <a:graphicFrameLocks noChangeAspect="1"/>
          </p:cNvGraphicFramePr>
          <p:nvPr>
            <p:extLst>
              <p:ext uri="{D42A27DB-BD31-4B8C-83A1-F6EECF244321}">
                <p14:modId xmlns:p14="http://schemas.microsoft.com/office/powerpoint/2010/main" val="1962613667"/>
              </p:ext>
            </p:extLst>
          </p:nvPr>
        </p:nvGraphicFramePr>
        <p:xfrm>
          <a:off x="2209800" y="1828800"/>
          <a:ext cx="8001000" cy="4724400"/>
        </p:xfrm>
        <a:graphic>
          <a:graphicData uri="http://schemas.openxmlformats.org/presentationml/2006/ole">
            <mc:AlternateContent xmlns:mc="http://schemas.openxmlformats.org/markup-compatibility/2006">
              <mc:Choice xmlns:v="urn:schemas-microsoft-com:vml" Requires="v">
                <p:oleObj spid="_x0000_s1168" name="Document" r:id="rId3" imgW="6089696" imgH="4240836" progId="Word.Document.12">
                  <p:embed/>
                </p:oleObj>
              </mc:Choice>
              <mc:Fallback>
                <p:oleObj name="Document" r:id="rId3" imgW="6089696" imgH="4240836" progId="Word.Document.12">
                  <p:embed/>
                  <p:pic>
                    <p:nvPicPr>
                      <p:cNvPr id="6" name="Object 5"/>
                      <p:cNvPicPr/>
                      <p:nvPr/>
                    </p:nvPicPr>
                    <p:blipFill>
                      <a:blip r:embed="rId4"/>
                      <a:stretch>
                        <a:fillRect/>
                      </a:stretch>
                    </p:blipFill>
                    <p:spPr>
                      <a:xfrm>
                        <a:off x="2209800" y="1828800"/>
                        <a:ext cx="8001000" cy="4724400"/>
                      </a:xfrm>
                      <a:prstGeom prst="rect">
                        <a:avLst/>
                      </a:prstGeom>
                    </p:spPr>
                  </p:pic>
                </p:oleObj>
              </mc:Fallback>
            </mc:AlternateContent>
          </a:graphicData>
        </a:graphic>
      </p:graphicFrame>
      <p:sp>
        <p:nvSpPr>
          <p:cNvPr id="7" name="TextBox 6"/>
          <p:cNvSpPr txBox="1"/>
          <p:nvPr/>
        </p:nvSpPr>
        <p:spPr>
          <a:xfrm>
            <a:off x="7848600" y="2895601"/>
            <a:ext cx="2286000" cy="1200329"/>
          </a:xfrm>
          <a:prstGeom prst="rect">
            <a:avLst/>
          </a:prstGeom>
          <a:noFill/>
        </p:spPr>
        <p:txBody>
          <a:bodyPr wrap="square" rtlCol="0">
            <a:spAutoFit/>
          </a:bodyPr>
          <a:lstStyle/>
          <a:p>
            <a:r>
              <a:rPr lang="en-US"/>
              <a:t>Two moments </a:t>
            </a:r>
            <a:r>
              <a:rPr lang="en-US" dirty="0"/>
              <a:t>of “silence” from Monday AM to Wednesday PM</a:t>
            </a:r>
          </a:p>
        </p:txBody>
      </p:sp>
    </p:spTree>
    <p:extLst>
      <p:ext uri="{BB962C8B-B14F-4D97-AF65-F5344CB8AC3E}">
        <p14:creationId xmlns:p14="http://schemas.microsoft.com/office/powerpoint/2010/main" val="419847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2895" y="2229853"/>
            <a:ext cx="9986211" cy="2398295"/>
          </a:xfrm>
        </p:spPr>
        <p:txBody>
          <a:bodyPr>
            <a:noAutofit/>
          </a:bodyPr>
          <a:lstStyle/>
          <a:p>
            <a:pPr marL="0" indent="0">
              <a:buNone/>
            </a:pPr>
            <a:r>
              <a:rPr lang="en-US" sz="3200" dirty="0" smtClean="0"/>
              <a:t>“so </a:t>
            </a:r>
            <a:r>
              <a:rPr lang="en-US" sz="3200" dirty="0"/>
              <a:t>that [Roger] can believe me. Because you know there’s always a trust issue. Because—‘Oh no, the order shipped’ and then…you know…a little bit of the </a:t>
            </a:r>
            <a:r>
              <a:rPr lang="en-US" sz="3200" b="1" dirty="0">
                <a:solidFill>
                  <a:srgbClr val="FF0000"/>
                </a:solidFill>
              </a:rPr>
              <a:t>Latin</a:t>
            </a:r>
            <a:r>
              <a:rPr lang="en-US" sz="3200" dirty="0"/>
              <a:t>…sense of humor. No, not ‘sense of humor’ but </a:t>
            </a:r>
            <a:r>
              <a:rPr lang="en-US" sz="3200" b="1" dirty="0">
                <a:solidFill>
                  <a:srgbClr val="FF0000"/>
                </a:solidFill>
              </a:rPr>
              <a:t>way of doing business</a:t>
            </a:r>
            <a:r>
              <a:rPr lang="en-US" sz="3200" dirty="0"/>
              <a:t> [laughs].”</a:t>
            </a:r>
            <a:endParaRPr lang="en-US" sz="3200" dirty="0">
              <a:latin typeface="Candara" panose="020E0502030303020204" pitchFamily="34" charset="0"/>
            </a:endParaRPr>
          </a:p>
        </p:txBody>
      </p:sp>
    </p:spTree>
    <p:extLst>
      <p:ext uri="{BB962C8B-B14F-4D97-AF65-F5344CB8AC3E}">
        <p14:creationId xmlns:p14="http://schemas.microsoft.com/office/powerpoint/2010/main" val="4193143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1600200" y="152400"/>
            <a:ext cx="8887969" cy="6324600"/>
            <a:chOff x="0" y="-58079"/>
            <a:chExt cx="8090330" cy="4820579"/>
          </a:xfrm>
        </p:grpSpPr>
        <p:grpSp>
          <p:nvGrpSpPr>
            <p:cNvPr id="32" name="Group 31"/>
            <p:cNvGrpSpPr/>
            <p:nvPr/>
          </p:nvGrpSpPr>
          <p:grpSpPr>
            <a:xfrm>
              <a:off x="0" y="-58079"/>
              <a:ext cx="8090330" cy="4401479"/>
              <a:chOff x="0" y="-58079"/>
              <a:chExt cx="8090330" cy="4401479"/>
            </a:xfrm>
          </p:grpSpPr>
          <p:cxnSp>
            <p:nvCxnSpPr>
              <p:cNvPr id="34" name="Straight Connector 33"/>
              <p:cNvCxnSpPr/>
              <p:nvPr/>
            </p:nvCxnSpPr>
            <p:spPr>
              <a:xfrm>
                <a:off x="4686300" y="2286000"/>
                <a:ext cx="838200" cy="84582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a:off x="2400300" y="3154680"/>
                <a:ext cx="3116580" cy="4572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V="1">
                <a:off x="2400300" y="2286000"/>
                <a:ext cx="2286000" cy="914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flipH="1">
                <a:off x="2065020" y="2286000"/>
                <a:ext cx="26289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4686300" y="2286000"/>
                <a:ext cx="3429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9" name="Text Box 8"/>
              <p:cNvSpPr txBox="1"/>
              <p:nvPr/>
            </p:nvSpPr>
            <p:spPr>
              <a:xfrm>
                <a:off x="1248508" y="1828800"/>
                <a:ext cx="800099" cy="3429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400" u="sng" dirty="0">
                    <a:ea typeface="MS Mincho"/>
                    <a:cs typeface="Times New Roman" panose="02020603050405020304" pitchFamily="18" charset="0"/>
                  </a:rPr>
                  <a:t>Esteban</a:t>
                </a:r>
                <a:endParaRPr lang="en-US" sz="1400" dirty="0">
                  <a:ea typeface="MS Mincho"/>
                  <a:cs typeface="Times New Roman" panose="02020603050405020304" pitchFamily="18" charset="0"/>
                </a:endParaRPr>
              </a:p>
            </p:txBody>
          </p:sp>
          <p:sp>
            <p:nvSpPr>
              <p:cNvPr id="40" name="Text Box 9"/>
              <p:cNvSpPr txBox="1"/>
              <p:nvPr/>
            </p:nvSpPr>
            <p:spPr>
              <a:xfrm>
                <a:off x="1179146" y="2323171"/>
                <a:ext cx="685800" cy="3429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400" u="sng" dirty="0">
                    <a:ea typeface="MS Mincho"/>
                    <a:cs typeface="Times New Roman" panose="02020603050405020304" pitchFamily="18" charset="0"/>
                  </a:rPr>
                  <a:t>Roger</a:t>
                </a:r>
                <a:endParaRPr lang="en-US" sz="1400" dirty="0">
                  <a:ea typeface="MS Mincho"/>
                  <a:cs typeface="Times New Roman" panose="02020603050405020304" pitchFamily="18" charset="0"/>
                </a:endParaRPr>
              </a:p>
            </p:txBody>
          </p:sp>
          <p:sp>
            <p:nvSpPr>
              <p:cNvPr id="41" name="Text Box 10"/>
              <p:cNvSpPr txBox="1"/>
              <p:nvPr/>
            </p:nvSpPr>
            <p:spPr>
              <a:xfrm>
                <a:off x="3314700" y="493442"/>
                <a:ext cx="1116623" cy="535959"/>
              </a:xfrm>
              <a:prstGeom prst="rect">
                <a:avLst/>
              </a:prstGeom>
              <a:no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400" u="sng" dirty="0">
                    <a:ea typeface="MS Mincho"/>
                    <a:cs typeface="Times New Roman" panose="02020603050405020304" pitchFamily="18" charset="0"/>
                  </a:rPr>
                  <a:t>Smartphone</a:t>
                </a:r>
                <a:endParaRPr lang="en-US" sz="1400" dirty="0">
                  <a:ea typeface="MS Mincho"/>
                  <a:cs typeface="Times New Roman" panose="02020603050405020304" pitchFamily="18" charset="0"/>
                </a:endParaRPr>
              </a:p>
              <a:p>
                <a:r>
                  <a:rPr lang="en-US" sz="1400" dirty="0" err="1">
                    <a:latin typeface="Wingdings" panose="05000000000000000000" pitchFamily="2" charset="2"/>
                    <a:ea typeface="MS Mincho"/>
                    <a:cs typeface="Times New Roman" panose="02020603050405020304" pitchFamily="18" charset="0"/>
                  </a:rPr>
                  <a:t>è</a:t>
                </a:r>
                <a:r>
                  <a:rPr lang="en-US" sz="1400" u="sng" dirty="0" err="1">
                    <a:ea typeface="MS Mincho"/>
                    <a:cs typeface="Times New Roman" panose="02020603050405020304" pitchFamily="18" charset="0"/>
                  </a:rPr>
                  <a:t>WhatsApp</a:t>
                </a:r>
                <a:r>
                  <a:rPr lang="en-US" sz="1400" dirty="0">
                    <a:ea typeface="MS Mincho"/>
                    <a:cs typeface="Times New Roman" panose="02020603050405020304" pitchFamily="18" charset="0"/>
                  </a:rPr>
                  <a:t> </a:t>
                </a:r>
              </a:p>
              <a:p>
                <a:pPr indent="285750"/>
                <a:r>
                  <a:rPr lang="en-US" sz="1400" dirty="0" err="1">
                    <a:latin typeface="Wingdings" panose="05000000000000000000" pitchFamily="2" charset="2"/>
                    <a:ea typeface="MS Mincho"/>
                    <a:cs typeface="Times New Roman" panose="02020603050405020304" pitchFamily="18" charset="0"/>
                  </a:rPr>
                  <a:t>è</a:t>
                </a:r>
                <a:r>
                  <a:rPr lang="en-US" sz="1400" u="sng" dirty="0" err="1">
                    <a:ea typeface="MS Mincho"/>
                    <a:cs typeface="Times New Roman" panose="02020603050405020304" pitchFamily="18" charset="0"/>
                  </a:rPr>
                  <a:t>Chat</a:t>
                </a:r>
                <a:r>
                  <a:rPr lang="en-US" sz="1400" u="sng" dirty="0">
                    <a:ea typeface="MS Mincho"/>
                    <a:cs typeface="Times New Roman" panose="02020603050405020304" pitchFamily="18" charset="0"/>
                  </a:rPr>
                  <a:t> </a:t>
                </a:r>
                <a:endParaRPr lang="en-US" sz="1400" dirty="0">
                  <a:ea typeface="MS Mincho"/>
                  <a:cs typeface="Times New Roman" panose="02020603050405020304" pitchFamily="18" charset="0"/>
                </a:endParaRPr>
              </a:p>
            </p:txBody>
          </p:sp>
          <p:sp>
            <p:nvSpPr>
              <p:cNvPr id="42" name="Text Box 14"/>
              <p:cNvSpPr txBox="1"/>
              <p:nvPr/>
            </p:nvSpPr>
            <p:spPr>
              <a:xfrm>
                <a:off x="3543300" y="1203960"/>
                <a:ext cx="685800" cy="2286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1400" dirty="0">
                    <a:ea typeface="MS Mincho"/>
                    <a:cs typeface="Times New Roman" panose="02020603050405020304" pitchFamily="18" charset="0"/>
                  </a:rPr>
                  <a:t>Tools </a:t>
                </a:r>
              </a:p>
            </p:txBody>
          </p:sp>
          <p:sp>
            <p:nvSpPr>
              <p:cNvPr id="43" name="Text Box 18"/>
              <p:cNvSpPr txBox="1"/>
              <p:nvPr/>
            </p:nvSpPr>
            <p:spPr>
              <a:xfrm>
                <a:off x="6381262" y="2009760"/>
                <a:ext cx="1371600" cy="371490"/>
              </a:xfrm>
              <a:prstGeom prst="rect">
                <a:avLst/>
              </a:prstGeom>
              <a:no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400" u="sng" dirty="0">
                    <a:ea typeface="MS Mincho"/>
                    <a:cs typeface="Times New Roman" panose="02020603050405020304" pitchFamily="18" charset="0"/>
                  </a:rPr>
                  <a:t>Delivery of Product</a:t>
                </a:r>
                <a:endParaRPr lang="en-US" sz="1400" dirty="0">
                  <a:ea typeface="MS Mincho"/>
                  <a:cs typeface="Times New Roman" panose="02020603050405020304" pitchFamily="18" charset="0"/>
                </a:endParaRPr>
              </a:p>
            </p:txBody>
          </p:sp>
          <p:sp>
            <p:nvSpPr>
              <p:cNvPr id="44" name="Text Box 19"/>
              <p:cNvSpPr txBox="1"/>
              <p:nvPr/>
            </p:nvSpPr>
            <p:spPr>
              <a:xfrm>
                <a:off x="6375830" y="2787805"/>
                <a:ext cx="1714500" cy="457200"/>
              </a:xfrm>
              <a:prstGeom prst="rect">
                <a:avLst/>
              </a:prstGeom>
              <a:no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400" u="sng" dirty="0">
                    <a:ea typeface="MS Mincho"/>
                    <a:cs typeface="Times New Roman" panose="02020603050405020304" pitchFamily="18" charset="0"/>
                  </a:rPr>
                  <a:t>Delivery/ “properly interpreted payment”</a:t>
                </a:r>
                <a:endParaRPr lang="en-US" sz="1400" dirty="0">
                  <a:ea typeface="MS Mincho"/>
                  <a:cs typeface="Times New Roman" panose="02020603050405020304" pitchFamily="18" charset="0"/>
                </a:endParaRPr>
              </a:p>
            </p:txBody>
          </p:sp>
          <p:cxnSp>
            <p:nvCxnSpPr>
              <p:cNvPr id="45" name="Straight Connector 44"/>
              <p:cNvCxnSpPr/>
              <p:nvPr/>
            </p:nvCxnSpPr>
            <p:spPr>
              <a:xfrm flipH="1">
                <a:off x="2407920" y="1485900"/>
                <a:ext cx="1485900" cy="17145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886200" y="1485900"/>
                <a:ext cx="800100" cy="800100"/>
              </a:xfrm>
              <a:prstGeom prst="line">
                <a:avLst/>
              </a:prstGeom>
            </p:spPr>
            <p:style>
              <a:lnRef idx="2">
                <a:schemeClr val="accent1"/>
              </a:lnRef>
              <a:fillRef idx="0">
                <a:schemeClr val="accent1"/>
              </a:fillRef>
              <a:effectRef idx="1">
                <a:schemeClr val="accent1"/>
              </a:effectRef>
              <a:fontRef idx="minor">
                <a:schemeClr val="tx1"/>
              </a:fontRef>
            </p:style>
          </p:cxnSp>
          <p:sp>
            <p:nvSpPr>
              <p:cNvPr id="47" name="Text Box 21"/>
              <p:cNvSpPr txBox="1"/>
              <p:nvPr/>
            </p:nvSpPr>
            <p:spPr>
              <a:xfrm>
                <a:off x="6381262" y="2439329"/>
                <a:ext cx="1371600" cy="257687"/>
              </a:xfrm>
              <a:prstGeom prst="rect">
                <a:avLst/>
              </a:prstGeom>
              <a:no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400" u="sng" dirty="0">
                    <a:ea typeface="MS Mincho"/>
                    <a:cs typeface="Times New Roman" panose="02020603050405020304" pitchFamily="18" charset="0"/>
                  </a:rPr>
                  <a:t>Payment</a:t>
                </a:r>
                <a:endParaRPr lang="en-US" sz="1400" dirty="0">
                  <a:ea typeface="MS Mincho"/>
                  <a:cs typeface="Times New Roman" panose="02020603050405020304" pitchFamily="18" charset="0"/>
                </a:endParaRPr>
              </a:p>
            </p:txBody>
          </p:sp>
          <p:sp>
            <p:nvSpPr>
              <p:cNvPr id="48" name="Text Box 2"/>
              <p:cNvSpPr txBox="1">
                <a:spLocks noChangeArrowheads="1"/>
              </p:cNvSpPr>
              <p:nvPr/>
            </p:nvSpPr>
            <p:spPr bwMode="auto">
              <a:xfrm>
                <a:off x="3190631" y="230049"/>
                <a:ext cx="1356360" cy="234586"/>
              </a:xfrm>
              <a:prstGeom prst="rect">
                <a:avLst/>
              </a:prstGeom>
              <a:noFill/>
              <a:ln w="9525">
                <a:solidFill>
                  <a:srgbClr val="000000"/>
                </a:solidFill>
                <a:miter lim="800000"/>
                <a:headEnd/>
                <a:tailEnd/>
              </a:ln>
            </p:spPr>
            <p:txBody>
              <a:bodyPr rot="0" vert="horz" wrap="square" lIns="91440" tIns="45720" rIns="91440" bIns="45720" anchor="t" anchorCtr="0">
                <a:spAutoFit/>
              </a:bodyPr>
              <a:lstStyle/>
              <a:p>
                <a:pPr algn="ctr"/>
                <a:r>
                  <a:rPr lang="en-US" sz="1400" dirty="0">
                    <a:ea typeface="MS Mincho"/>
                    <a:cs typeface="Times New Roman" panose="02020603050405020304" pitchFamily="18" charset="0"/>
                  </a:rPr>
                  <a:t>ATT Network</a:t>
                </a:r>
              </a:p>
            </p:txBody>
          </p:sp>
          <p:sp>
            <p:nvSpPr>
              <p:cNvPr id="49" name="Text Box 22"/>
              <p:cNvSpPr txBox="1"/>
              <p:nvPr/>
            </p:nvSpPr>
            <p:spPr>
              <a:xfrm>
                <a:off x="5029200" y="2171700"/>
                <a:ext cx="1371600" cy="3429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1400" dirty="0">
                    <a:ea typeface="MS Mincho"/>
                    <a:cs typeface="Times New Roman" panose="02020603050405020304" pitchFamily="18" charset="0"/>
                  </a:rPr>
                  <a:t>Object/Objective</a:t>
                </a:r>
                <a:r>
                  <a:rPr lang="en-US" sz="1100" dirty="0">
                    <a:ea typeface="MS Mincho"/>
                    <a:cs typeface="Times New Roman" panose="02020603050405020304" pitchFamily="18" charset="0"/>
                  </a:rPr>
                  <a:t> </a:t>
                </a:r>
                <a:endParaRPr lang="en-US" sz="1200" dirty="0">
                  <a:ea typeface="MS Mincho"/>
                  <a:cs typeface="Times New Roman" panose="02020603050405020304" pitchFamily="18" charset="0"/>
                </a:endParaRPr>
              </a:p>
            </p:txBody>
          </p:sp>
          <p:sp>
            <p:nvSpPr>
              <p:cNvPr id="50" name="Text Box 25"/>
              <p:cNvSpPr txBox="1"/>
              <p:nvPr/>
            </p:nvSpPr>
            <p:spPr>
              <a:xfrm>
                <a:off x="6381262" y="1684299"/>
                <a:ext cx="1371600" cy="248577"/>
              </a:xfrm>
              <a:prstGeom prst="rect">
                <a:avLst/>
              </a:prstGeom>
              <a:no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400" u="sng" dirty="0">
                    <a:ea typeface="MS Mincho"/>
                    <a:cs typeface="Times New Roman" panose="02020603050405020304" pitchFamily="18" charset="0"/>
                  </a:rPr>
                  <a:t>Product</a:t>
                </a:r>
                <a:endParaRPr lang="en-US" sz="1400" dirty="0">
                  <a:ea typeface="MS Mincho"/>
                  <a:cs typeface="Times New Roman" panose="02020603050405020304" pitchFamily="18" charset="0"/>
                </a:endParaRPr>
              </a:p>
            </p:txBody>
          </p:sp>
          <p:sp>
            <p:nvSpPr>
              <p:cNvPr id="51" name="Text Box 28"/>
              <p:cNvSpPr txBox="1"/>
              <p:nvPr/>
            </p:nvSpPr>
            <p:spPr>
              <a:xfrm>
                <a:off x="5600700" y="3314700"/>
                <a:ext cx="1714500" cy="3429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1400" dirty="0">
                    <a:ea typeface="MS Mincho"/>
                    <a:cs typeface="Times New Roman" panose="02020603050405020304" pitchFamily="18" charset="0"/>
                  </a:rPr>
                  <a:t>Distribution of labor </a:t>
                </a:r>
              </a:p>
            </p:txBody>
          </p:sp>
          <p:sp>
            <p:nvSpPr>
              <p:cNvPr id="52" name="Text Box 32"/>
              <p:cNvSpPr txBox="1"/>
              <p:nvPr/>
            </p:nvSpPr>
            <p:spPr>
              <a:xfrm>
                <a:off x="3259992" y="3429000"/>
                <a:ext cx="1171331" cy="3429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1400" dirty="0">
                    <a:ea typeface="MS Mincho"/>
                    <a:cs typeface="Times New Roman" panose="02020603050405020304" pitchFamily="18" charset="0"/>
                  </a:rPr>
                  <a:t>Communities</a:t>
                </a:r>
              </a:p>
            </p:txBody>
          </p:sp>
          <p:sp>
            <p:nvSpPr>
              <p:cNvPr id="53" name="Text Box 33"/>
              <p:cNvSpPr txBox="1"/>
              <p:nvPr/>
            </p:nvSpPr>
            <p:spPr>
              <a:xfrm>
                <a:off x="1028700" y="3314700"/>
                <a:ext cx="1028700" cy="3429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1400" dirty="0">
                    <a:ea typeface="MS Mincho"/>
                    <a:cs typeface="Times New Roman" panose="02020603050405020304" pitchFamily="18" charset="0"/>
                  </a:rPr>
                  <a:t>Rules/Norms</a:t>
                </a:r>
              </a:p>
            </p:txBody>
          </p:sp>
          <p:sp>
            <p:nvSpPr>
              <p:cNvPr id="54" name="Text Box 34"/>
              <p:cNvSpPr txBox="1"/>
              <p:nvPr/>
            </p:nvSpPr>
            <p:spPr>
              <a:xfrm>
                <a:off x="0" y="4000500"/>
                <a:ext cx="2179320" cy="342900"/>
              </a:xfrm>
              <a:prstGeom prst="rect">
                <a:avLst/>
              </a:prstGeom>
              <a:no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r>
                  <a:rPr lang="en-US" sz="1400" u="sng" dirty="0">
                    <a:ea typeface="MS Mincho"/>
                    <a:cs typeface="Times New Roman" panose="02020603050405020304" pitchFamily="18" charset="0"/>
                  </a:rPr>
                  <a:t>Tolerance for silence</a:t>
                </a:r>
                <a:endParaRPr lang="en-US" sz="1400" dirty="0">
                  <a:ea typeface="MS Mincho"/>
                  <a:cs typeface="Times New Roman" panose="02020603050405020304" pitchFamily="18" charset="0"/>
                </a:endParaRPr>
              </a:p>
            </p:txBody>
          </p:sp>
          <p:sp>
            <p:nvSpPr>
              <p:cNvPr id="55" name="Text Box 35"/>
              <p:cNvSpPr txBox="1"/>
              <p:nvPr/>
            </p:nvSpPr>
            <p:spPr>
              <a:xfrm>
                <a:off x="0" y="3657600"/>
                <a:ext cx="2179320" cy="342900"/>
              </a:xfrm>
              <a:prstGeom prst="rect">
                <a:avLst/>
              </a:prstGeom>
              <a:no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r>
                  <a:rPr lang="en-US" sz="1400" u="sng" dirty="0">
                    <a:ea typeface="MS Mincho"/>
                    <a:cs typeface="Times New Roman" panose="02020603050405020304" pitchFamily="18" charset="0"/>
                  </a:rPr>
                  <a:t>Expectation of response time</a:t>
                </a:r>
                <a:endParaRPr lang="en-US" sz="1400" dirty="0">
                  <a:ea typeface="MS Mincho"/>
                  <a:cs typeface="Times New Roman" panose="02020603050405020304" pitchFamily="18" charset="0"/>
                </a:endParaRPr>
              </a:p>
            </p:txBody>
          </p:sp>
          <p:sp>
            <p:nvSpPr>
              <p:cNvPr id="56" name="Text Box 2"/>
              <p:cNvSpPr txBox="1">
                <a:spLocks noChangeArrowheads="1"/>
              </p:cNvSpPr>
              <p:nvPr/>
            </p:nvSpPr>
            <p:spPr bwMode="auto">
              <a:xfrm>
                <a:off x="2913185" y="-58079"/>
                <a:ext cx="1899529" cy="234586"/>
              </a:xfrm>
              <a:prstGeom prst="rect">
                <a:avLst/>
              </a:prstGeom>
              <a:noFill/>
              <a:ln w="9525">
                <a:solidFill>
                  <a:srgbClr val="000000"/>
                </a:solidFill>
                <a:miter lim="800000"/>
                <a:headEnd/>
                <a:tailEnd/>
              </a:ln>
            </p:spPr>
            <p:txBody>
              <a:bodyPr rot="0" vert="horz" wrap="square" lIns="91440" tIns="45720" rIns="91440" bIns="45720" anchor="t" anchorCtr="0">
                <a:spAutoFit/>
              </a:bodyPr>
              <a:lstStyle/>
              <a:p>
                <a:pPr algn="ctr"/>
                <a:r>
                  <a:rPr lang="en-US" sz="1400" dirty="0">
                    <a:latin typeface="Calibri" panose="020F0502020204030204" pitchFamily="34" charset="0"/>
                    <a:ea typeface="MS Mincho"/>
                    <a:cs typeface="Calibri" panose="020F0502020204030204" pitchFamily="34" charset="0"/>
                  </a:rPr>
                  <a:t>Network Infrastructure</a:t>
                </a:r>
              </a:p>
            </p:txBody>
          </p:sp>
        </p:grpSp>
        <p:sp>
          <p:nvSpPr>
            <p:cNvPr id="33" name="Text Box 211"/>
            <p:cNvSpPr txBox="1"/>
            <p:nvPr/>
          </p:nvSpPr>
          <p:spPr>
            <a:xfrm>
              <a:off x="0" y="4343400"/>
              <a:ext cx="2179320" cy="419100"/>
            </a:xfrm>
            <a:prstGeom prst="rect">
              <a:avLst/>
            </a:prstGeom>
            <a:no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r>
                <a:rPr lang="en-US" sz="1400" u="sng" dirty="0">
                  <a:ea typeface="MS Mincho"/>
                  <a:cs typeface="Times New Roman" panose="02020603050405020304" pitchFamily="18" charset="0"/>
                </a:rPr>
                <a:t>Expectations of Order Payment/Delivery </a:t>
              </a:r>
              <a:endParaRPr lang="en-US" sz="1400" dirty="0">
                <a:ea typeface="MS Mincho"/>
                <a:cs typeface="Times New Roman" panose="02020603050405020304" pitchFamily="18" charset="0"/>
              </a:endParaRPr>
            </a:p>
          </p:txBody>
        </p:sp>
      </p:grpSp>
      <p:sp>
        <p:nvSpPr>
          <p:cNvPr id="58" name="TextBox 57"/>
          <p:cNvSpPr txBox="1"/>
          <p:nvPr/>
        </p:nvSpPr>
        <p:spPr>
          <a:xfrm>
            <a:off x="2133600" y="1244026"/>
            <a:ext cx="3048000" cy="584775"/>
          </a:xfrm>
          <a:prstGeom prst="rect">
            <a:avLst/>
          </a:prstGeom>
          <a:noFill/>
        </p:spPr>
        <p:txBody>
          <a:bodyPr wrap="square" rtlCol="0">
            <a:spAutoFit/>
          </a:bodyPr>
          <a:lstStyle/>
          <a:p>
            <a:r>
              <a:rPr lang="en-US" sz="1600" dirty="0"/>
              <a:t>Immediacy: phone physically “on” person</a:t>
            </a:r>
          </a:p>
        </p:txBody>
      </p:sp>
      <p:sp>
        <p:nvSpPr>
          <p:cNvPr id="59" name="TextBox 58"/>
          <p:cNvSpPr txBox="1"/>
          <p:nvPr/>
        </p:nvSpPr>
        <p:spPr>
          <a:xfrm>
            <a:off x="1941957" y="2010153"/>
            <a:ext cx="3200400" cy="584775"/>
          </a:xfrm>
          <a:prstGeom prst="rect">
            <a:avLst/>
          </a:prstGeom>
          <a:noFill/>
        </p:spPr>
        <p:txBody>
          <a:bodyPr wrap="square" rtlCol="0">
            <a:spAutoFit/>
          </a:bodyPr>
          <a:lstStyle/>
          <a:p>
            <a:r>
              <a:rPr lang="en-US" sz="1600" dirty="0"/>
              <a:t>Affordance 1: possible to respond immediately</a:t>
            </a:r>
          </a:p>
        </p:txBody>
      </p:sp>
      <p:sp>
        <p:nvSpPr>
          <p:cNvPr id="60" name="TextBox 59"/>
          <p:cNvSpPr txBox="1"/>
          <p:nvPr/>
        </p:nvSpPr>
        <p:spPr>
          <a:xfrm>
            <a:off x="6934200" y="1002268"/>
            <a:ext cx="3429000" cy="369332"/>
          </a:xfrm>
          <a:prstGeom prst="rect">
            <a:avLst/>
          </a:prstGeom>
          <a:noFill/>
        </p:spPr>
        <p:txBody>
          <a:bodyPr wrap="square" rtlCol="0">
            <a:spAutoFit/>
          </a:bodyPr>
          <a:lstStyle/>
          <a:p>
            <a:r>
              <a:rPr lang="en-US" sz="1600" dirty="0"/>
              <a:t>Affordance 2: </a:t>
            </a:r>
            <a:r>
              <a:rPr lang="en-US" dirty="0"/>
              <a:t>possible not to do so</a:t>
            </a:r>
            <a:endParaRPr lang="en-US" sz="1600" dirty="0"/>
          </a:p>
        </p:txBody>
      </p:sp>
      <p:sp>
        <p:nvSpPr>
          <p:cNvPr id="61" name="Text Box 2"/>
          <p:cNvSpPr txBox="1">
            <a:spLocks noChangeArrowheads="1"/>
          </p:cNvSpPr>
          <p:nvPr/>
        </p:nvSpPr>
        <p:spPr bwMode="auto">
          <a:xfrm>
            <a:off x="5877918" y="5175279"/>
            <a:ext cx="3615314" cy="1015663"/>
          </a:xfrm>
          <a:prstGeom prst="rect">
            <a:avLst/>
          </a:prstGeom>
          <a:noFill/>
          <a:ln w="9525">
            <a:solidFill>
              <a:srgbClr val="000000"/>
            </a:solidFill>
            <a:miter lim="800000"/>
            <a:headEnd/>
            <a:tailEnd/>
          </a:ln>
        </p:spPr>
        <p:txBody>
          <a:bodyPr rot="0" vert="horz" wrap="square" lIns="91440" tIns="45720" rIns="91440" bIns="45720" anchor="t" anchorCtr="0">
            <a:spAutoFit/>
          </a:bodyPr>
          <a:lstStyle/>
          <a:p>
            <a:pPr algn="ctr"/>
            <a:r>
              <a:rPr lang="en-US" sz="1200" dirty="0">
                <a:latin typeface="Cambria" panose="02040503050406030204" pitchFamily="18" charset="0"/>
                <a:ea typeface="MS Mincho"/>
                <a:cs typeface="Times New Roman" panose="02020603050405020304" pitchFamily="18" charset="0"/>
              </a:rPr>
              <a:t>“Latin way of doing business”</a:t>
            </a:r>
          </a:p>
          <a:p>
            <a:r>
              <a:rPr lang="en-US" sz="1200" dirty="0">
                <a:latin typeface="Cambria" panose="02040503050406030204" pitchFamily="18" charset="0"/>
                <a:ea typeface="MS Mincho"/>
                <a:cs typeface="Times New Roman" panose="02020603050405020304" pitchFamily="18" charset="0"/>
              </a:rPr>
              <a:t>“Because…there’s always a trust issue. ‘Oh no, the order shipped’ and then—you know—a little bit of the Latin . . . sense of humor. No, not ‘sense of humor’ but way of doing business [laughs].”</a:t>
            </a:r>
          </a:p>
        </p:txBody>
      </p:sp>
      <p:sp>
        <p:nvSpPr>
          <p:cNvPr id="62" name="Bent Arrow 61"/>
          <p:cNvSpPr/>
          <p:nvPr/>
        </p:nvSpPr>
        <p:spPr>
          <a:xfrm rot="10800000" flipH="1">
            <a:off x="7391400" y="1447800"/>
            <a:ext cx="533400" cy="147666"/>
          </a:xfrm>
          <a:prstGeom prst="bentArrow">
            <a:avLst>
              <a:gd name="adj1" fmla="val 25000"/>
              <a:gd name="adj2" fmla="val 32404"/>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TextBox 62"/>
          <p:cNvSpPr txBox="1"/>
          <p:nvPr/>
        </p:nvSpPr>
        <p:spPr>
          <a:xfrm>
            <a:off x="8001000" y="1383268"/>
            <a:ext cx="2268828" cy="369332"/>
          </a:xfrm>
          <a:prstGeom prst="rect">
            <a:avLst/>
          </a:prstGeom>
          <a:noFill/>
        </p:spPr>
        <p:txBody>
          <a:bodyPr wrap="square" rtlCol="0">
            <a:spAutoFit/>
          </a:bodyPr>
          <a:lstStyle/>
          <a:p>
            <a:r>
              <a:rPr lang="en-US" i="1" dirty="0">
                <a:solidFill>
                  <a:srgbClr val="FF0000"/>
                </a:solidFill>
              </a:rPr>
              <a:t>Site to exercise power</a:t>
            </a:r>
          </a:p>
        </p:txBody>
      </p:sp>
      <p:cxnSp>
        <p:nvCxnSpPr>
          <p:cNvPr id="57" name="Straight Connector 56"/>
          <p:cNvCxnSpPr/>
          <p:nvPr/>
        </p:nvCxnSpPr>
        <p:spPr>
          <a:xfrm>
            <a:off x="3850783" y="1663599"/>
            <a:ext cx="1787213" cy="262128"/>
          </a:xfrm>
          <a:prstGeom prst="line">
            <a:avLst/>
          </a:prstGeom>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V="1">
            <a:off x="4876801" y="2034987"/>
            <a:ext cx="789993" cy="143115"/>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flipV="1">
            <a:off x="6096000" y="1437128"/>
            <a:ext cx="914400" cy="468578"/>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315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P spid="60" grpId="0"/>
      <p:bldP spid="61" grpId="0" animBg="1"/>
      <p:bldP spid="62" grpId="0" animBg="1"/>
      <p:bldP spid="6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Findings</a:t>
            </a:r>
            <a:endParaRPr lang="en-US" dirty="0"/>
          </a:p>
        </p:txBody>
      </p:sp>
      <p:sp>
        <p:nvSpPr>
          <p:cNvPr id="3" name="Content Placeholder 2"/>
          <p:cNvSpPr>
            <a:spLocks noGrp="1"/>
          </p:cNvSpPr>
          <p:nvPr>
            <p:ph idx="1"/>
          </p:nvPr>
        </p:nvSpPr>
        <p:spPr/>
        <p:txBody>
          <a:bodyPr/>
          <a:lstStyle/>
          <a:p>
            <a:r>
              <a:rPr lang="en-US" dirty="0" smtClean="0"/>
              <a:t>Object/</a:t>
            </a:r>
            <a:r>
              <a:rPr lang="en-US" dirty="0" err="1" smtClean="0"/>
              <a:t>ive</a:t>
            </a:r>
            <a:r>
              <a:rPr lang="en-US" dirty="0" smtClean="0"/>
              <a:t>(s</a:t>
            </a:r>
            <a:r>
              <a:rPr lang="en-US" dirty="0"/>
              <a:t>) </a:t>
            </a:r>
            <a:r>
              <a:rPr lang="en-US" dirty="0" smtClean="0"/>
              <a:t>at </a:t>
            </a:r>
            <a:r>
              <a:rPr lang="en-US" dirty="0"/>
              <a:t>the center of mapping shared </a:t>
            </a:r>
            <a:r>
              <a:rPr lang="en-US" dirty="0" smtClean="0"/>
              <a:t>intercultural activity.</a:t>
            </a:r>
          </a:p>
          <a:p>
            <a:r>
              <a:rPr lang="en-US" dirty="0"/>
              <a:t>Object/</a:t>
            </a:r>
            <a:r>
              <a:rPr lang="en-US" dirty="0" err="1"/>
              <a:t>ive</a:t>
            </a:r>
            <a:r>
              <a:rPr lang="en-US" dirty="0"/>
              <a:t>(s) </a:t>
            </a:r>
            <a:r>
              <a:rPr lang="en-US" dirty="0" smtClean="0"/>
              <a:t>organize </a:t>
            </a:r>
            <a:r>
              <a:rPr lang="en-US" dirty="0"/>
              <a:t>the exercise of “power” </a:t>
            </a:r>
            <a:r>
              <a:rPr lang="en-US" dirty="0" smtClean="0"/>
              <a:t>in </a:t>
            </a:r>
            <a:r>
              <a:rPr lang="en-US" dirty="0"/>
              <a:t>digitally mediated intercultural encounters</a:t>
            </a:r>
            <a:r>
              <a:rPr lang="en-US" dirty="0" smtClean="0"/>
              <a:t>.</a:t>
            </a:r>
          </a:p>
          <a:p>
            <a:r>
              <a:rPr lang="en-US" dirty="0"/>
              <a:t>“Silence” </a:t>
            </a:r>
            <a:r>
              <a:rPr lang="en-US" dirty="0" smtClean="0"/>
              <a:t>as material affordance of </a:t>
            </a:r>
            <a:r>
              <a:rPr lang="en-US" dirty="0"/>
              <a:t>digital </a:t>
            </a:r>
            <a:r>
              <a:rPr lang="en-US" dirty="0" smtClean="0"/>
              <a:t>communication tool creates </a:t>
            </a:r>
            <a:r>
              <a:rPr lang="en-US" dirty="0"/>
              <a:t>the </a:t>
            </a:r>
            <a:r>
              <a:rPr lang="en-US" dirty="0" smtClean="0"/>
              <a:t>space/possibility to </a:t>
            </a:r>
            <a:r>
              <a:rPr lang="en-US" dirty="0"/>
              <a:t>“invent” the cultural other. </a:t>
            </a:r>
          </a:p>
        </p:txBody>
      </p:sp>
    </p:spTree>
    <p:extLst>
      <p:ext uri="{BB962C8B-B14F-4D97-AF65-F5344CB8AC3E}">
        <p14:creationId xmlns:p14="http://schemas.microsoft.com/office/powerpoint/2010/main" val="300185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66463"/>
          </a:xfrm>
        </p:spPr>
        <p:txBody>
          <a:bodyPr>
            <a:normAutofit fontScale="90000"/>
          </a:bodyPr>
          <a:lstStyle/>
          <a:p>
            <a:r>
              <a:rPr lang="en-US" dirty="0" smtClean="0"/>
              <a:t>Q&amp;A</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86675" y="1453356"/>
            <a:ext cx="3152775" cy="4729163"/>
          </a:xfrm>
        </p:spPr>
      </p:pic>
      <p:sp>
        <p:nvSpPr>
          <p:cNvPr id="6" name="TextBox 5"/>
          <p:cNvSpPr txBox="1"/>
          <p:nvPr/>
        </p:nvSpPr>
        <p:spPr>
          <a:xfrm>
            <a:off x="1295400" y="1790700"/>
            <a:ext cx="5905500" cy="2862322"/>
          </a:xfrm>
          <a:prstGeom prst="rect">
            <a:avLst/>
          </a:prstGeom>
          <a:noFill/>
        </p:spPr>
        <p:txBody>
          <a:bodyPr wrap="square" rtlCol="0">
            <a:spAutoFit/>
          </a:bodyPr>
          <a:lstStyle/>
          <a:p>
            <a:r>
              <a:rPr lang="en-US" dirty="0" smtClean="0"/>
              <a:t>Be sure to check out a new volume from Rick Rice and Kirk St. </a:t>
            </a:r>
            <a:r>
              <a:rPr lang="en-US" dirty="0" err="1" smtClean="0"/>
              <a:t>Amant</a:t>
            </a:r>
            <a:r>
              <a:rPr lang="en-US" smtClean="0"/>
              <a:t>: </a:t>
            </a:r>
            <a:r>
              <a:rPr lang="en-US" i="1" smtClean="0"/>
              <a:t>Thinking </a:t>
            </a:r>
            <a:r>
              <a:rPr lang="en-US" i="1" dirty="0" smtClean="0"/>
              <a:t>Globally Composing Locally: Rethinking Writing in the Age of the Global Internet</a:t>
            </a:r>
            <a:r>
              <a:rPr lang="en-US" dirty="0" smtClean="0"/>
              <a:t>.</a:t>
            </a:r>
          </a:p>
          <a:p>
            <a:endParaRPr lang="en-US" dirty="0"/>
          </a:p>
          <a:p>
            <a:r>
              <a:rPr lang="en-US" dirty="0" smtClean="0"/>
              <a:t>Available from </a:t>
            </a:r>
            <a:r>
              <a:rPr lang="en-US" dirty="0" smtClean="0">
                <a:hlinkClick r:id="rId3"/>
              </a:rPr>
              <a:t>Utah State University Press</a:t>
            </a:r>
            <a:endParaRPr lang="en-US" dirty="0" smtClean="0"/>
          </a:p>
          <a:p>
            <a:endParaRPr lang="en-US" dirty="0"/>
          </a:p>
          <a:p>
            <a:r>
              <a:rPr lang="en-US" dirty="0" smtClean="0"/>
              <a:t>Including a chapter from Beau Pihlaja:</a:t>
            </a:r>
          </a:p>
          <a:p>
            <a:endParaRPr lang="en-US" dirty="0"/>
          </a:p>
          <a:p>
            <a:r>
              <a:rPr lang="en-US" dirty="0" smtClean="0"/>
              <a:t>“</a:t>
            </a:r>
            <a:r>
              <a:rPr lang="en-US" dirty="0"/>
              <a:t>Activity theory, actor-network theory, and culture in the 21st </a:t>
            </a:r>
            <a:r>
              <a:rPr lang="en-US" dirty="0" smtClean="0"/>
              <a:t>century”</a:t>
            </a:r>
            <a:endParaRPr lang="en-US" dirty="0"/>
          </a:p>
        </p:txBody>
      </p:sp>
    </p:spTree>
    <p:extLst>
      <p:ext uri="{BB962C8B-B14F-4D97-AF65-F5344CB8AC3E}">
        <p14:creationId xmlns:p14="http://schemas.microsoft.com/office/powerpoint/2010/main" val="30974645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fontScale="92500" lnSpcReduction="10000"/>
          </a:bodyPr>
          <a:lstStyle/>
          <a:p>
            <a:pPr marL="465138" indent="-465138">
              <a:buNone/>
            </a:pPr>
            <a:r>
              <a:rPr lang="en-US" dirty="0"/>
              <a:t>McNair, L. D., &amp; </a:t>
            </a:r>
            <a:r>
              <a:rPr lang="en-US" dirty="0" err="1"/>
              <a:t>Paretti</a:t>
            </a:r>
            <a:r>
              <a:rPr lang="en-US" dirty="0"/>
              <a:t>, M. C. (2010). Activity Theory, Speech Acts, and the ‘“Doctrine of Infelicity”’: Connecting Language and Technology in Globally Networked Learning Environments. </a:t>
            </a:r>
            <a:r>
              <a:rPr lang="en-US" i="1" dirty="0"/>
              <a:t>Journal of Business and Technical Communication</a:t>
            </a:r>
            <a:r>
              <a:rPr lang="en-US" dirty="0"/>
              <a:t>, </a:t>
            </a:r>
            <a:r>
              <a:rPr lang="en-US" i="1" dirty="0"/>
              <a:t>24</a:t>
            </a:r>
            <a:r>
              <a:rPr lang="en-US" dirty="0"/>
              <a:t>(3), 323–357</a:t>
            </a:r>
            <a:r>
              <a:rPr lang="en-US" dirty="0" smtClean="0"/>
              <a:t>.</a:t>
            </a:r>
            <a:endParaRPr lang="en-US" dirty="0"/>
          </a:p>
          <a:p>
            <a:pPr marL="465138" indent="-465138">
              <a:buNone/>
            </a:pPr>
            <a:r>
              <a:rPr lang="en-US" dirty="0"/>
              <a:t>Rose, E. J., &amp; Walton, R. (2015). Factors to actors: Implications of </a:t>
            </a:r>
            <a:r>
              <a:rPr lang="en-US" dirty="0" err="1"/>
              <a:t>posthumanism</a:t>
            </a:r>
            <a:r>
              <a:rPr lang="en-US" dirty="0"/>
              <a:t> for social justice work. In </a:t>
            </a:r>
            <a:r>
              <a:rPr lang="en-US" i="1" dirty="0"/>
              <a:t>Proceedings of the 33rd Annual International Conference on the Design of Communication</a:t>
            </a:r>
            <a:r>
              <a:rPr lang="en-US" dirty="0"/>
              <a:t> (p. 33:1–33:10). New York, NY, USA: ACM. </a:t>
            </a:r>
          </a:p>
          <a:p>
            <a:pPr marL="465138" indent="-465138">
              <a:buNone/>
            </a:pPr>
            <a:r>
              <a:rPr lang="en-US" dirty="0" smtClean="0"/>
              <a:t>Spinuzzi</a:t>
            </a:r>
            <a:r>
              <a:rPr lang="en-US" dirty="0"/>
              <a:t>, C. (2008). </a:t>
            </a:r>
            <a:r>
              <a:rPr lang="en-US" i="1" dirty="0"/>
              <a:t>Network: Theorizing Knowledge Work in Telecommunications</a:t>
            </a:r>
            <a:r>
              <a:rPr lang="en-US" dirty="0"/>
              <a:t> (1st ed.). Cambridge University Press</a:t>
            </a:r>
            <a:r>
              <a:rPr lang="en-US" dirty="0" smtClean="0"/>
              <a:t>.</a:t>
            </a:r>
          </a:p>
          <a:p>
            <a:pPr marL="465138" indent="-465138">
              <a:buNone/>
            </a:pPr>
            <a:r>
              <a:rPr lang="en-US" dirty="0" smtClean="0"/>
              <a:t>Sun</a:t>
            </a:r>
            <a:r>
              <a:rPr lang="en-US" dirty="0"/>
              <a:t>, H. (2012). </a:t>
            </a:r>
            <a:r>
              <a:rPr lang="en-US" i="1" dirty="0"/>
              <a:t>Cross-Cultural Technology Design: Creating Culture-Sensitive Technology for Local Users</a:t>
            </a:r>
            <a:r>
              <a:rPr lang="en-US" dirty="0"/>
              <a:t>. Oxford, New York: Oxford University Press</a:t>
            </a:r>
            <a:r>
              <a:rPr lang="en-US" dirty="0" smtClean="0"/>
              <a:t>.</a:t>
            </a:r>
          </a:p>
        </p:txBody>
      </p:sp>
    </p:spTree>
    <p:extLst>
      <p:ext uri="{BB962C8B-B14F-4D97-AF65-F5344CB8AC3E}">
        <p14:creationId xmlns:p14="http://schemas.microsoft.com/office/powerpoint/2010/main" val="3736402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Key research question</a:t>
            </a:r>
            <a:endParaRPr lang="en-US" dirty="0">
              <a:latin typeface="Cambria" panose="02040503050406030204" pitchFamily="18" charset="0"/>
            </a:endParaRPr>
          </a:p>
        </p:txBody>
      </p:sp>
      <p:sp>
        <p:nvSpPr>
          <p:cNvPr id="3" name="Content Placeholder 2"/>
          <p:cNvSpPr>
            <a:spLocks noGrp="1"/>
          </p:cNvSpPr>
          <p:nvPr>
            <p:ph idx="1"/>
          </p:nvPr>
        </p:nvSpPr>
        <p:spPr>
          <a:xfrm>
            <a:off x="2552700" y="2558813"/>
            <a:ext cx="7086600" cy="1740374"/>
          </a:xfrm>
        </p:spPr>
        <p:txBody>
          <a:bodyPr>
            <a:noAutofit/>
          </a:bodyPr>
          <a:lstStyle/>
          <a:p>
            <a:pPr marL="0" indent="0" algn="ctr">
              <a:buNone/>
            </a:pPr>
            <a:r>
              <a:rPr lang="en-US" dirty="0">
                <a:latin typeface="Candara" panose="020E0502030303020204" pitchFamily="34" charset="0"/>
                <a:cs typeface="Calibri"/>
              </a:rPr>
              <a:t>How do common communication technologies (email, phone, IM chat, etc.) </a:t>
            </a:r>
            <a:r>
              <a:rPr lang="en-US" b="1" dirty="0">
                <a:solidFill>
                  <a:srgbClr val="FF0000"/>
                </a:solidFill>
                <a:latin typeface="Candara" panose="020E0502030303020204" pitchFamily="34" charset="0"/>
                <a:cs typeface="Calibri"/>
              </a:rPr>
              <a:t>define</a:t>
            </a:r>
            <a:r>
              <a:rPr lang="en-US" dirty="0">
                <a:latin typeface="Candara" panose="020E0502030303020204" pitchFamily="34" charset="0"/>
                <a:cs typeface="Calibri"/>
              </a:rPr>
              <a:t> and </a:t>
            </a:r>
            <a:r>
              <a:rPr lang="en-US" b="1" dirty="0">
                <a:solidFill>
                  <a:srgbClr val="FF0000"/>
                </a:solidFill>
                <a:latin typeface="Candara" panose="020E0502030303020204" pitchFamily="34" charset="0"/>
                <a:cs typeface="Calibri"/>
              </a:rPr>
              <a:t>transform</a:t>
            </a:r>
            <a:r>
              <a:rPr lang="en-US" dirty="0">
                <a:latin typeface="Candara" panose="020E0502030303020204" pitchFamily="34" charset="0"/>
                <a:cs typeface="Calibri"/>
              </a:rPr>
              <a:t> intercultural rhetorical encounters</a:t>
            </a:r>
            <a:r>
              <a:rPr lang="en-US" dirty="0" smtClean="0">
                <a:latin typeface="Candara" panose="020E0502030303020204" pitchFamily="34" charset="0"/>
                <a:cs typeface="Calibri"/>
              </a:rPr>
              <a:t>?</a:t>
            </a:r>
            <a:endParaRPr lang="en-US" dirty="0">
              <a:latin typeface="Candara" panose="020E0502030303020204" pitchFamily="34" charset="0"/>
              <a:cs typeface="Calibri"/>
            </a:endParaRPr>
          </a:p>
        </p:txBody>
      </p:sp>
    </p:spTree>
    <p:extLst>
      <p:ext uri="{BB962C8B-B14F-4D97-AF65-F5344CB8AC3E}">
        <p14:creationId xmlns:p14="http://schemas.microsoft.com/office/powerpoint/2010/main" val="135386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mbria" panose="02040503050406030204" pitchFamily="18" charset="0"/>
              </a:rPr>
              <a:t>Theoretical </a:t>
            </a:r>
            <a:r>
              <a:rPr lang="en-US" dirty="0" smtClean="0">
                <a:latin typeface="Cambria" panose="02040503050406030204" pitchFamily="18" charset="0"/>
              </a:rPr>
              <a:t>frame</a:t>
            </a:r>
            <a:endParaRPr lang="en-US" dirty="0">
              <a:latin typeface="Cambria" panose="02040503050406030204" pitchFamily="18" charset="0"/>
            </a:endParaRPr>
          </a:p>
        </p:txBody>
      </p:sp>
      <p:sp>
        <p:nvSpPr>
          <p:cNvPr id="3" name="Content Placeholder 2"/>
          <p:cNvSpPr>
            <a:spLocks noGrp="1"/>
          </p:cNvSpPr>
          <p:nvPr>
            <p:ph idx="1"/>
          </p:nvPr>
        </p:nvSpPr>
        <p:spPr>
          <a:xfrm>
            <a:off x="2286000" y="2590800"/>
            <a:ext cx="7620000" cy="2286000"/>
          </a:xfrm>
        </p:spPr>
        <p:txBody>
          <a:bodyPr>
            <a:normAutofit/>
          </a:bodyPr>
          <a:lstStyle/>
          <a:p>
            <a:pPr marL="0" indent="0" algn="ctr">
              <a:buNone/>
            </a:pPr>
            <a:r>
              <a:rPr lang="en-US" dirty="0" smtClean="0">
                <a:latin typeface="Candara" panose="020E0502030303020204" pitchFamily="34" charset="0"/>
              </a:rPr>
              <a:t>Activity </a:t>
            </a:r>
            <a:r>
              <a:rPr lang="en-US" dirty="0">
                <a:latin typeface="Candara" panose="020E0502030303020204" pitchFamily="34" charset="0"/>
              </a:rPr>
              <a:t>Theory (AT) coordinated with Actor-Network Theory (ANT) as both analytical frameworks and tools for studying and engaging the </a:t>
            </a:r>
            <a:r>
              <a:rPr lang="en-US" dirty="0" smtClean="0">
                <a:latin typeface="Candara" panose="020E0502030303020204" pitchFamily="34" charset="0"/>
              </a:rPr>
              <a:t>digitally </a:t>
            </a:r>
            <a:r>
              <a:rPr lang="en-US" dirty="0">
                <a:latin typeface="Candara" panose="020E0502030303020204" pitchFamily="34" charset="0"/>
              </a:rPr>
              <a:t>mediated intercultural rhetorical encounter</a:t>
            </a:r>
          </a:p>
        </p:txBody>
      </p:sp>
    </p:spTree>
    <p:extLst>
      <p:ext uri="{BB962C8B-B14F-4D97-AF65-F5344CB8AC3E}">
        <p14:creationId xmlns:p14="http://schemas.microsoft.com/office/powerpoint/2010/main" val="586447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latin typeface="Cambria" panose="02040503050406030204" pitchFamily="18" charset="0"/>
              </a:rPr>
              <a:t>AT and intercultural </a:t>
            </a:r>
            <a:r>
              <a:rPr lang="en-US" dirty="0">
                <a:latin typeface="Cambria" panose="02040503050406030204" pitchFamily="18" charset="0"/>
              </a:rPr>
              <a:t>encounters</a:t>
            </a:r>
          </a:p>
        </p:txBody>
      </p:sp>
      <p:sp>
        <p:nvSpPr>
          <p:cNvPr id="5" name="TextBox 4" descr="Two AT triangles with six points of context each face each other. Title for triangle one is &quot;Subject Culture A&quot; and the title for triangle two is &quot;Subject Culture B&quot; Arrow pointing both left and right connects the &quot;Object/Objective&quot; point on the facing triangles. " title="Two AT triangles"/>
          <p:cNvSpPr txBox="1"/>
          <p:nvPr/>
        </p:nvSpPr>
        <p:spPr>
          <a:xfrm>
            <a:off x="2724149" y="2299808"/>
            <a:ext cx="2057400" cy="369332"/>
          </a:xfrm>
          <a:prstGeom prst="rect">
            <a:avLst/>
          </a:prstGeom>
          <a:noFill/>
        </p:spPr>
        <p:txBody>
          <a:bodyPr wrap="square" rtlCol="0">
            <a:spAutoFit/>
          </a:bodyPr>
          <a:lstStyle/>
          <a:p>
            <a:r>
              <a:rPr lang="en-US" dirty="0">
                <a:latin typeface="Candara" panose="020E0502030303020204" pitchFamily="34" charset="0"/>
              </a:rPr>
              <a:t>Subject “culture A”</a:t>
            </a:r>
          </a:p>
        </p:txBody>
      </p:sp>
      <p:sp>
        <p:nvSpPr>
          <p:cNvPr id="6" name="TextBox 5" descr="Two AT triangles with six points of context each face each other. Title for triangle one is &quot;Subject Culture A&quot; and the title for triangle two is &quot;Subject Culture B&quot; Arrow pointing both left and right connects the &quot;Object/Objective&quot; point on the facing triangles. " title="Two AT triangles"/>
          <p:cNvSpPr txBox="1"/>
          <p:nvPr/>
        </p:nvSpPr>
        <p:spPr>
          <a:xfrm>
            <a:off x="7467600" y="2286000"/>
            <a:ext cx="2057400" cy="369332"/>
          </a:xfrm>
          <a:prstGeom prst="rect">
            <a:avLst/>
          </a:prstGeom>
          <a:noFill/>
        </p:spPr>
        <p:txBody>
          <a:bodyPr wrap="square" rtlCol="0">
            <a:spAutoFit/>
          </a:bodyPr>
          <a:lstStyle/>
          <a:p>
            <a:r>
              <a:rPr lang="en-US" dirty="0">
                <a:latin typeface="Candara" panose="020E0502030303020204" pitchFamily="34" charset="0"/>
              </a:rPr>
              <a:t>Subject “culture B”</a:t>
            </a:r>
          </a:p>
        </p:txBody>
      </p:sp>
      <p:grpSp>
        <p:nvGrpSpPr>
          <p:cNvPr id="9" name="Group 8" descr="Two AT triangles with six points of context each face each other. Title for triangle one is &quot;Subject Culture A&quot; and the title for triangle two is &quot;Subject Culture B&quot; Arrow pointing both left and right connects the &quot;Object/Objective&quot; point on the facing triangles. " title="Two AT triangles"/>
          <p:cNvGrpSpPr/>
          <p:nvPr/>
        </p:nvGrpSpPr>
        <p:grpSpPr>
          <a:xfrm>
            <a:off x="1775059" y="2934486"/>
            <a:ext cx="3917482" cy="2377938"/>
            <a:chOff x="1670100" y="1970901"/>
            <a:chExt cx="5860800" cy="3126899"/>
          </a:xfrm>
        </p:grpSpPr>
        <p:sp>
          <p:nvSpPr>
            <p:cNvPr id="10" name="Isosceles Triangle 9"/>
            <p:cNvSpPr/>
            <p:nvPr/>
          </p:nvSpPr>
          <p:spPr>
            <a:xfrm>
              <a:off x="2628900" y="2247900"/>
              <a:ext cx="3886200" cy="236220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67101" y="1970901"/>
              <a:ext cx="2209800" cy="283301"/>
            </a:xfrm>
            <a:prstGeom prst="rect">
              <a:avLst/>
            </a:prstGeom>
            <a:noFill/>
          </p:spPr>
          <p:txBody>
            <a:bodyPr wrap="square" rtlCol="0">
              <a:spAutoFit/>
            </a:bodyPr>
            <a:lstStyle/>
            <a:p>
              <a:pPr algn="ctr"/>
              <a:r>
                <a:rPr lang="en-US" sz="800" dirty="0"/>
                <a:t>Tools/Mediating Artifacts</a:t>
              </a:r>
            </a:p>
          </p:txBody>
        </p:sp>
        <p:sp>
          <p:nvSpPr>
            <p:cNvPr id="12" name="TextBox 11"/>
            <p:cNvSpPr txBox="1"/>
            <p:nvPr/>
          </p:nvSpPr>
          <p:spPr>
            <a:xfrm>
              <a:off x="2438400" y="3290500"/>
              <a:ext cx="762000" cy="283301"/>
            </a:xfrm>
            <a:prstGeom prst="rect">
              <a:avLst/>
            </a:prstGeom>
            <a:noFill/>
          </p:spPr>
          <p:txBody>
            <a:bodyPr wrap="square" rtlCol="0">
              <a:spAutoFit/>
            </a:bodyPr>
            <a:lstStyle/>
            <a:p>
              <a:pPr algn="ctr"/>
              <a:r>
                <a:rPr lang="en-US" sz="800" dirty="0"/>
                <a:t>Subject</a:t>
              </a:r>
            </a:p>
          </p:txBody>
        </p:sp>
        <p:sp>
          <p:nvSpPr>
            <p:cNvPr id="13" name="TextBox 12"/>
            <p:cNvSpPr txBox="1"/>
            <p:nvPr/>
          </p:nvSpPr>
          <p:spPr>
            <a:xfrm>
              <a:off x="5854500" y="3290500"/>
              <a:ext cx="1676400" cy="283301"/>
            </a:xfrm>
            <a:prstGeom prst="rect">
              <a:avLst/>
            </a:prstGeom>
            <a:noFill/>
          </p:spPr>
          <p:txBody>
            <a:bodyPr wrap="square" rtlCol="0">
              <a:spAutoFit/>
            </a:bodyPr>
            <a:lstStyle/>
            <a:p>
              <a:pPr algn="ctr"/>
              <a:r>
                <a:rPr lang="en-US" sz="800" dirty="0"/>
                <a:t>Object/Objective</a:t>
              </a:r>
            </a:p>
          </p:txBody>
        </p:sp>
        <p:sp>
          <p:nvSpPr>
            <p:cNvPr id="14" name="TextBox 13"/>
            <p:cNvSpPr txBox="1"/>
            <p:nvPr/>
          </p:nvSpPr>
          <p:spPr>
            <a:xfrm>
              <a:off x="5854500" y="4800600"/>
              <a:ext cx="1676400" cy="283301"/>
            </a:xfrm>
            <a:prstGeom prst="rect">
              <a:avLst/>
            </a:prstGeom>
            <a:noFill/>
          </p:spPr>
          <p:txBody>
            <a:bodyPr wrap="square" rtlCol="0">
              <a:spAutoFit/>
            </a:bodyPr>
            <a:lstStyle/>
            <a:p>
              <a:pPr algn="ctr"/>
              <a:r>
                <a:rPr lang="en-US" sz="800" dirty="0"/>
                <a:t>Division of Labor</a:t>
              </a:r>
            </a:p>
          </p:txBody>
        </p:sp>
        <p:sp>
          <p:nvSpPr>
            <p:cNvPr id="15" name="TextBox 14"/>
            <p:cNvSpPr txBox="1"/>
            <p:nvPr/>
          </p:nvSpPr>
          <p:spPr>
            <a:xfrm>
              <a:off x="3733799" y="4814499"/>
              <a:ext cx="1676400" cy="283301"/>
            </a:xfrm>
            <a:prstGeom prst="rect">
              <a:avLst/>
            </a:prstGeom>
            <a:noFill/>
          </p:spPr>
          <p:txBody>
            <a:bodyPr wrap="square" rtlCol="0">
              <a:spAutoFit/>
            </a:bodyPr>
            <a:lstStyle/>
            <a:p>
              <a:pPr algn="ctr"/>
              <a:r>
                <a:rPr lang="en-US" sz="800" dirty="0"/>
                <a:t>Community</a:t>
              </a:r>
            </a:p>
          </p:txBody>
        </p:sp>
        <p:sp>
          <p:nvSpPr>
            <p:cNvPr id="16" name="TextBox 15"/>
            <p:cNvSpPr txBox="1"/>
            <p:nvPr/>
          </p:nvSpPr>
          <p:spPr>
            <a:xfrm>
              <a:off x="1670100" y="4800600"/>
              <a:ext cx="1676400" cy="283301"/>
            </a:xfrm>
            <a:prstGeom prst="rect">
              <a:avLst/>
            </a:prstGeom>
            <a:noFill/>
          </p:spPr>
          <p:txBody>
            <a:bodyPr wrap="square" rtlCol="0">
              <a:spAutoFit/>
            </a:bodyPr>
            <a:lstStyle/>
            <a:p>
              <a:pPr algn="ctr"/>
              <a:r>
                <a:rPr lang="en-US" sz="800" dirty="0"/>
                <a:t>Rules/Norms</a:t>
              </a:r>
            </a:p>
          </p:txBody>
        </p:sp>
        <p:cxnSp>
          <p:nvCxnSpPr>
            <p:cNvPr id="18" name="Straight Connector 17"/>
            <p:cNvCxnSpPr>
              <a:stCxn id="10" idx="1"/>
              <a:endCxn id="10" idx="3"/>
            </p:cNvCxnSpPr>
            <p:nvPr/>
          </p:nvCxnSpPr>
          <p:spPr>
            <a:xfrm>
              <a:off x="3600450" y="3429000"/>
              <a:ext cx="971550" cy="1181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0" idx="5"/>
              <a:endCxn id="10" idx="3"/>
            </p:cNvCxnSpPr>
            <p:nvPr/>
          </p:nvCxnSpPr>
          <p:spPr>
            <a:xfrm flipH="1">
              <a:off x="4572000" y="3429000"/>
              <a:ext cx="971550" cy="1181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0"/>
              <a:endCxn id="10" idx="3"/>
            </p:cNvCxnSpPr>
            <p:nvPr/>
          </p:nvCxnSpPr>
          <p:spPr>
            <a:xfrm>
              <a:off x="4572000" y="2247900"/>
              <a:ext cx="0" cy="2362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1"/>
              <a:endCxn id="10" idx="4"/>
            </p:cNvCxnSpPr>
            <p:nvPr/>
          </p:nvCxnSpPr>
          <p:spPr>
            <a:xfrm>
              <a:off x="3600450" y="3429000"/>
              <a:ext cx="2914650" cy="1181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5"/>
              <a:endCxn id="10" idx="2"/>
            </p:cNvCxnSpPr>
            <p:nvPr/>
          </p:nvCxnSpPr>
          <p:spPr>
            <a:xfrm flipH="1">
              <a:off x="2628900" y="3429000"/>
              <a:ext cx="2914650" cy="1181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0" idx="1"/>
              <a:endCxn id="10" idx="5"/>
            </p:cNvCxnSpPr>
            <p:nvPr/>
          </p:nvCxnSpPr>
          <p:spPr>
            <a:xfrm>
              <a:off x="3600450" y="3429000"/>
              <a:ext cx="19431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4" name="Group 23" descr="Two AT triangles with six points of context each face each other. Title for triangle one is &quot;Subject Culture A&quot; and the title for triangle two is &quot;Subject Culture B&quot; Arrow pointing both left and right connects the &quot;Object/Objective&quot; point on the facing triangles. " title="Two AT triangles"/>
          <p:cNvGrpSpPr/>
          <p:nvPr/>
        </p:nvGrpSpPr>
        <p:grpSpPr>
          <a:xfrm>
            <a:off x="6449730" y="2971800"/>
            <a:ext cx="4016941" cy="2332814"/>
            <a:chOff x="1492044" y="1970901"/>
            <a:chExt cx="6154992" cy="3205807"/>
          </a:xfrm>
        </p:grpSpPr>
        <p:sp>
          <p:nvSpPr>
            <p:cNvPr id="25" name="Isosceles Triangle 24"/>
            <p:cNvSpPr/>
            <p:nvPr/>
          </p:nvSpPr>
          <p:spPr>
            <a:xfrm>
              <a:off x="2743200" y="2247899"/>
              <a:ext cx="3886200" cy="236220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3467101" y="1970901"/>
              <a:ext cx="2209800" cy="296068"/>
            </a:xfrm>
            <a:prstGeom prst="rect">
              <a:avLst/>
            </a:prstGeom>
            <a:noFill/>
          </p:spPr>
          <p:txBody>
            <a:bodyPr wrap="square" rtlCol="0">
              <a:spAutoFit/>
            </a:bodyPr>
            <a:lstStyle/>
            <a:p>
              <a:pPr algn="ctr"/>
              <a:r>
                <a:rPr lang="en-US" sz="800" dirty="0"/>
                <a:t>Tools/Mediating Artifacts</a:t>
              </a:r>
            </a:p>
          </p:txBody>
        </p:sp>
        <p:sp>
          <p:nvSpPr>
            <p:cNvPr id="27" name="TextBox 26"/>
            <p:cNvSpPr txBox="1"/>
            <p:nvPr/>
          </p:nvSpPr>
          <p:spPr>
            <a:xfrm>
              <a:off x="6248400" y="3285539"/>
              <a:ext cx="762000" cy="296068"/>
            </a:xfrm>
            <a:prstGeom prst="rect">
              <a:avLst/>
            </a:prstGeom>
            <a:noFill/>
          </p:spPr>
          <p:txBody>
            <a:bodyPr wrap="square" rtlCol="0">
              <a:spAutoFit/>
            </a:bodyPr>
            <a:lstStyle/>
            <a:p>
              <a:pPr algn="ctr"/>
              <a:r>
                <a:rPr lang="en-US" sz="800" dirty="0"/>
                <a:t>Subject</a:t>
              </a:r>
            </a:p>
          </p:txBody>
        </p:sp>
        <p:sp>
          <p:nvSpPr>
            <p:cNvPr id="28" name="TextBox 27"/>
            <p:cNvSpPr txBox="1"/>
            <p:nvPr/>
          </p:nvSpPr>
          <p:spPr>
            <a:xfrm>
              <a:off x="1676401" y="3271958"/>
              <a:ext cx="1676400" cy="296068"/>
            </a:xfrm>
            <a:prstGeom prst="rect">
              <a:avLst/>
            </a:prstGeom>
            <a:noFill/>
          </p:spPr>
          <p:txBody>
            <a:bodyPr wrap="square" rtlCol="0">
              <a:spAutoFit/>
            </a:bodyPr>
            <a:lstStyle/>
            <a:p>
              <a:pPr algn="ctr"/>
              <a:r>
                <a:rPr lang="en-US" sz="800" dirty="0"/>
                <a:t>Object/Objective</a:t>
              </a:r>
            </a:p>
          </p:txBody>
        </p:sp>
        <p:sp>
          <p:nvSpPr>
            <p:cNvPr id="29" name="TextBox 28"/>
            <p:cNvSpPr txBox="1"/>
            <p:nvPr/>
          </p:nvSpPr>
          <p:spPr>
            <a:xfrm>
              <a:off x="1492044" y="4880640"/>
              <a:ext cx="1676400" cy="296068"/>
            </a:xfrm>
            <a:prstGeom prst="rect">
              <a:avLst/>
            </a:prstGeom>
            <a:noFill/>
          </p:spPr>
          <p:txBody>
            <a:bodyPr wrap="square" rtlCol="0">
              <a:spAutoFit/>
            </a:bodyPr>
            <a:lstStyle/>
            <a:p>
              <a:pPr algn="ctr"/>
              <a:r>
                <a:rPr lang="en-US" sz="800" dirty="0"/>
                <a:t>Division of Labor</a:t>
              </a:r>
            </a:p>
          </p:txBody>
        </p:sp>
        <p:sp>
          <p:nvSpPr>
            <p:cNvPr id="30" name="TextBox 29"/>
            <p:cNvSpPr txBox="1"/>
            <p:nvPr/>
          </p:nvSpPr>
          <p:spPr>
            <a:xfrm>
              <a:off x="3733799" y="4814500"/>
              <a:ext cx="1676400" cy="296068"/>
            </a:xfrm>
            <a:prstGeom prst="rect">
              <a:avLst/>
            </a:prstGeom>
            <a:noFill/>
          </p:spPr>
          <p:txBody>
            <a:bodyPr wrap="square" rtlCol="0">
              <a:spAutoFit/>
            </a:bodyPr>
            <a:lstStyle/>
            <a:p>
              <a:pPr algn="ctr"/>
              <a:r>
                <a:rPr lang="en-US" sz="800" dirty="0"/>
                <a:t>Community</a:t>
              </a:r>
            </a:p>
          </p:txBody>
        </p:sp>
        <p:sp>
          <p:nvSpPr>
            <p:cNvPr id="31" name="TextBox 30"/>
            <p:cNvSpPr txBox="1"/>
            <p:nvPr/>
          </p:nvSpPr>
          <p:spPr>
            <a:xfrm>
              <a:off x="5970636" y="4880638"/>
              <a:ext cx="1676400" cy="296068"/>
            </a:xfrm>
            <a:prstGeom prst="rect">
              <a:avLst/>
            </a:prstGeom>
            <a:noFill/>
          </p:spPr>
          <p:txBody>
            <a:bodyPr wrap="square" rtlCol="0">
              <a:spAutoFit/>
            </a:bodyPr>
            <a:lstStyle/>
            <a:p>
              <a:pPr algn="ctr"/>
              <a:r>
                <a:rPr lang="en-US" sz="800" dirty="0"/>
                <a:t>Rules/Norms</a:t>
              </a:r>
            </a:p>
          </p:txBody>
        </p:sp>
        <p:cxnSp>
          <p:nvCxnSpPr>
            <p:cNvPr id="33" name="Straight Connector 32"/>
            <p:cNvCxnSpPr>
              <a:stCxn id="25" idx="1"/>
              <a:endCxn id="25" idx="3"/>
            </p:cNvCxnSpPr>
            <p:nvPr/>
          </p:nvCxnSpPr>
          <p:spPr>
            <a:xfrm>
              <a:off x="3714750" y="3428999"/>
              <a:ext cx="971550" cy="1181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5" idx="5"/>
              <a:endCxn id="25" idx="3"/>
            </p:cNvCxnSpPr>
            <p:nvPr/>
          </p:nvCxnSpPr>
          <p:spPr>
            <a:xfrm flipH="1">
              <a:off x="4686300" y="3428999"/>
              <a:ext cx="971550" cy="1181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5" idx="0"/>
              <a:endCxn id="25" idx="3"/>
            </p:cNvCxnSpPr>
            <p:nvPr/>
          </p:nvCxnSpPr>
          <p:spPr>
            <a:xfrm>
              <a:off x="4686300" y="2247899"/>
              <a:ext cx="0" cy="2362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5" idx="1"/>
              <a:endCxn id="25" idx="4"/>
            </p:cNvCxnSpPr>
            <p:nvPr/>
          </p:nvCxnSpPr>
          <p:spPr>
            <a:xfrm>
              <a:off x="3714750" y="3428999"/>
              <a:ext cx="2914650" cy="1181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5" idx="5"/>
              <a:endCxn id="25" idx="2"/>
            </p:cNvCxnSpPr>
            <p:nvPr/>
          </p:nvCxnSpPr>
          <p:spPr>
            <a:xfrm flipH="1">
              <a:off x="2743200" y="3428999"/>
              <a:ext cx="2914650" cy="1181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5" idx="1"/>
              <a:endCxn id="25" idx="5"/>
            </p:cNvCxnSpPr>
            <p:nvPr/>
          </p:nvCxnSpPr>
          <p:spPr>
            <a:xfrm>
              <a:off x="3714751" y="3428999"/>
              <a:ext cx="19431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 name="Arrow: Left-Right 1" descr="Two AT triangles with six points of context each face each other. Title for triangle one is &quot;Subject Culture A&quot; and the title for triangle two is &quot;Subject Culture B&quot; Arrow pointing both left and right connects the &quot;Object/Objective&quot; point on the facing triangles. " title="Two AT triangles"/>
          <p:cNvSpPr/>
          <p:nvPr/>
        </p:nvSpPr>
        <p:spPr>
          <a:xfrm>
            <a:off x="5638801" y="3962400"/>
            <a:ext cx="947485" cy="152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15358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descr="Visual representation of how AT and ANT might be coordinated conceptually. An AT triangle sits in the upper left hand corner of the slide. In the lower right hand, the word &quot;actor&quot; appears with lines spreading out from it to symbolize the &quot;flat&quot; conception of the world in ANT. &quot;vs.&quot; sits between them. The animation removes the &quot;vs.&quot; and the AT triangle slides down to the center of the slide. The ANT representations slides up until &quot;actor&quot; covers &quot;Subject&quot; on the AT triangle and then slides up so it covers &quot;Tools.&quot;" title="Coordinating AT and ANT"/>
          <p:cNvGrpSpPr/>
          <p:nvPr/>
        </p:nvGrpSpPr>
        <p:grpSpPr>
          <a:xfrm>
            <a:off x="2084439" y="1012637"/>
            <a:ext cx="5124450" cy="2489257"/>
            <a:chOff x="457200" y="2074607"/>
            <a:chExt cx="5124450" cy="2489257"/>
          </a:xfrm>
        </p:grpSpPr>
        <p:sp>
          <p:nvSpPr>
            <p:cNvPr id="3" name="Isosceles Triangle 2"/>
            <p:cNvSpPr/>
            <p:nvPr/>
          </p:nvSpPr>
          <p:spPr>
            <a:xfrm>
              <a:off x="1143000" y="2438400"/>
              <a:ext cx="3352800" cy="16764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343150" y="2074607"/>
              <a:ext cx="952500" cy="276999"/>
            </a:xfrm>
            <a:prstGeom prst="rect">
              <a:avLst/>
            </a:prstGeom>
            <a:noFill/>
          </p:spPr>
          <p:txBody>
            <a:bodyPr wrap="square" rtlCol="0">
              <a:spAutoFit/>
            </a:bodyPr>
            <a:lstStyle/>
            <a:p>
              <a:pPr algn="ctr"/>
              <a:r>
                <a:rPr lang="en-US" sz="1200" dirty="0"/>
                <a:t>Tools</a:t>
              </a:r>
            </a:p>
          </p:txBody>
        </p:sp>
        <p:sp>
          <p:nvSpPr>
            <p:cNvPr id="5" name="TextBox 4"/>
            <p:cNvSpPr txBox="1"/>
            <p:nvPr/>
          </p:nvSpPr>
          <p:spPr>
            <a:xfrm>
              <a:off x="2276475" y="4286865"/>
              <a:ext cx="1085850" cy="276999"/>
            </a:xfrm>
            <a:prstGeom prst="rect">
              <a:avLst/>
            </a:prstGeom>
            <a:noFill/>
          </p:spPr>
          <p:txBody>
            <a:bodyPr wrap="square" rtlCol="0">
              <a:spAutoFit/>
            </a:bodyPr>
            <a:lstStyle/>
            <a:p>
              <a:pPr algn="ctr"/>
              <a:r>
                <a:rPr lang="en-US" sz="1200" dirty="0"/>
                <a:t>Community</a:t>
              </a:r>
            </a:p>
          </p:txBody>
        </p:sp>
        <p:sp>
          <p:nvSpPr>
            <p:cNvPr id="6" name="TextBox 5"/>
            <p:cNvSpPr txBox="1"/>
            <p:nvPr/>
          </p:nvSpPr>
          <p:spPr>
            <a:xfrm>
              <a:off x="457200" y="4281949"/>
              <a:ext cx="1085850" cy="276999"/>
            </a:xfrm>
            <a:prstGeom prst="rect">
              <a:avLst/>
            </a:prstGeom>
            <a:noFill/>
          </p:spPr>
          <p:txBody>
            <a:bodyPr wrap="square" rtlCol="0">
              <a:spAutoFit/>
            </a:bodyPr>
            <a:lstStyle/>
            <a:p>
              <a:pPr algn="ctr"/>
              <a:r>
                <a:rPr lang="en-US" sz="1200" dirty="0"/>
                <a:t>Rules</a:t>
              </a:r>
            </a:p>
          </p:txBody>
        </p:sp>
        <p:sp>
          <p:nvSpPr>
            <p:cNvPr id="7" name="TextBox 6"/>
            <p:cNvSpPr txBox="1"/>
            <p:nvPr/>
          </p:nvSpPr>
          <p:spPr>
            <a:xfrm>
              <a:off x="4495800" y="4266353"/>
              <a:ext cx="1085850" cy="276999"/>
            </a:xfrm>
            <a:prstGeom prst="rect">
              <a:avLst/>
            </a:prstGeom>
            <a:noFill/>
          </p:spPr>
          <p:txBody>
            <a:bodyPr wrap="square" rtlCol="0">
              <a:spAutoFit/>
            </a:bodyPr>
            <a:lstStyle/>
            <a:p>
              <a:pPr algn="ctr"/>
              <a:r>
                <a:rPr lang="en-US" sz="1200" dirty="0"/>
                <a:t>Div. of Labor</a:t>
              </a:r>
            </a:p>
          </p:txBody>
        </p:sp>
        <p:sp>
          <p:nvSpPr>
            <p:cNvPr id="8" name="TextBox 7"/>
            <p:cNvSpPr txBox="1"/>
            <p:nvPr/>
          </p:nvSpPr>
          <p:spPr>
            <a:xfrm>
              <a:off x="600075" y="3138100"/>
              <a:ext cx="1085850" cy="276999"/>
            </a:xfrm>
            <a:prstGeom prst="rect">
              <a:avLst/>
            </a:prstGeom>
            <a:noFill/>
          </p:spPr>
          <p:txBody>
            <a:bodyPr wrap="square" rtlCol="0">
              <a:spAutoFit/>
            </a:bodyPr>
            <a:lstStyle/>
            <a:p>
              <a:pPr algn="ctr"/>
              <a:r>
                <a:rPr lang="en-US" sz="1200" dirty="0"/>
                <a:t>Subject</a:t>
              </a:r>
            </a:p>
          </p:txBody>
        </p:sp>
        <p:sp>
          <p:nvSpPr>
            <p:cNvPr id="9" name="TextBox 8"/>
            <p:cNvSpPr txBox="1"/>
            <p:nvPr/>
          </p:nvSpPr>
          <p:spPr>
            <a:xfrm>
              <a:off x="3962400" y="3138099"/>
              <a:ext cx="1466850" cy="276999"/>
            </a:xfrm>
            <a:prstGeom prst="rect">
              <a:avLst/>
            </a:prstGeom>
            <a:noFill/>
          </p:spPr>
          <p:txBody>
            <a:bodyPr wrap="square" rtlCol="0">
              <a:spAutoFit/>
            </a:bodyPr>
            <a:lstStyle/>
            <a:p>
              <a:pPr algn="ctr"/>
              <a:r>
                <a:rPr lang="en-US" sz="1200" dirty="0"/>
                <a:t>Object/Objective</a:t>
              </a:r>
            </a:p>
          </p:txBody>
        </p:sp>
      </p:grpSp>
      <p:sp>
        <p:nvSpPr>
          <p:cNvPr id="10" name="TextBox 9"/>
          <p:cNvSpPr txBox="1"/>
          <p:nvPr/>
        </p:nvSpPr>
        <p:spPr>
          <a:xfrm>
            <a:off x="4191000" y="4520593"/>
            <a:ext cx="990600" cy="369332"/>
          </a:xfrm>
          <a:prstGeom prst="rect">
            <a:avLst/>
          </a:prstGeom>
          <a:noFill/>
        </p:spPr>
        <p:txBody>
          <a:bodyPr wrap="square" rtlCol="0">
            <a:spAutoFit/>
          </a:bodyPr>
          <a:lstStyle/>
          <a:p>
            <a:pPr algn="ctr"/>
            <a:r>
              <a:rPr lang="en-US" dirty="0"/>
              <a:t>vs.</a:t>
            </a:r>
          </a:p>
        </p:txBody>
      </p:sp>
      <p:grpSp>
        <p:nvGrpSpPr>
          <p:cNvPr id="11" name="Group 10"/>
          <p:cNvGrpSpPr/>
          <p:nvPr/>
        </p:nvGrpSpPr>
        <p:grpSpPr>
          <a:xfrm>
            <a:off x="7208889" y="3962401"/>
            <a:ext cx="2895601" cy="2285999"/>
            <a:chOff x="5324474" y="3657600"/>
            <a:chExt cx="3256016" cy="2590800"/>
          </a:xfrm>
        </p:grpSpPr>
        <p:sp>
          <p:nvSpPr>
            <p:cNvPr id="12" name="TextBox 11" descr="Visual representation of how AT and ANT might be coordinated conceptually. An AT triangle sits in the upper left hand corner of the slide. In the lower right hand, the word &quot;actor&quot; appears with lines spreading out from it to symbolize the &quot;flat&quot; conception of the world in ANT. &quot;vs.&quot; sits between them. The animation removes the &quot;vs.&quot; and the AT triangle slides down to the center of the slide. The ANT representations slides up until &quot;actor&quot; covers &quot;Subject&quot; on the AT triangle and then slides up so it covers &quot;Tools.&quot;" title="Visual representation of coordinating AT and ANT"/>
            <p:cNvSpPr txBox="1"/>
            <p:nvPr/>
          </p:nvSpPr>
          <p:spPr>
            <a:xfrm>
              <a:off x="6772274" y="5029200"/>
              <a:ext cx="857250" cy="313932"/>
            </a:xfrm>
            <a:prstGeom prst="rect">
              <a:avLst/>
            </a:prstGeom>
            <a:noFill/>
          </p:spPr>
          <p:txBody>
            <a:bodyPr wrap="square" rtlCol="0">
              <a:spAutoFit/>
            </a:bodyPr>
            <a:lstStyle/>
            <a:p>
              <a:pPr algn="ctr"/>
              <a:r>
                <a:rPr lang="en-US" sz="1200" dirty="0" smtClean="0"/>
                <a:t>Actor</a:t>
              </a:r>
              <a:endParaRPr lang="en-US" sz="1200" dirty="0"/>
            </a:p>
          </p:txBody>
        </p:sp>
        <p:cxnSp>
          <p:nvCxnSpPr>
            <p:cNvPr id="13" name="Straight Connector 12"/>
            <p:cNvCxnSpPr/>
            <p:nvPr/>
          </p:nvCxnSpPr>
          <p:spPr>
            <a:xfrm flipH="1" flipV="1">
              <a:off x="6477000" y="3962401"/>
              <a:ext cx="543232"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943602" y="5306199"/>
              <a:ext cx="990598" cy="9422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7467600" y="4227871"/>
              <a:ext cx="1112890" cy="85091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2" idx="1"/>
            </p:cNvCxnSpPr>
            <p:nvPr/>
          </p:nvCxnSpPr>
          <p:spPr>
            <a:xfrm flipH="1" flipV="1">
              <a:off x="5324474" y="4989872"/>
              <a:ext cx="1447800" cy="177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6477000" y="3657600"/>
              <a:ext cx="2286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12" idx="0"/>
            </p:cNvCxnSpPr>
            <p:nvPr/>
          </p:nvCxnSpPr>
          <p:spPr>
            <a:xfrm flipH="1">
              <a:off x="7200899" y="4608871"/>
              <a:ext cx="200026" cy="42032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7200899" y="5306199"/>
              <a:ext cx="1" cy="9422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7543800" y="5306199"/>
              <a:ext cx="609601" cy="332601"/>
            </a:xfrm>
            <a:prstGeom prst="line">
              <a:avLst/>
            </a:prstGeom>
          </p:spPr>
          <p:style>
            <a:lnRef idx="1">
              <a:schemeClr val="accent1"/>
            </a:lnRef>
            <a:fillRef idx="0">
              <a:schemeClr val="accent1"/>
            </a:fillRef>
            <a:effectRef idx="0">
              <a:schemeClr val="accent1"/>
            </a:effectRef>
            <a:fontRef idx="minor">
              <a:schemeClr val="tx1"/>
            </a:fontRef>
          </p:style>
        </p:cxnSp>
      </p:grpSp>
      <p:sp>
        <p:nvSpPr>
          <p:cNvPr id="23" name="Title 22"/>
          <p:cNvSpPr>
            <a:spLocks noGrp="1"/>
          </p:cNvSpPr>
          <p:nvPr>
            <p:ph type="title"/>
          </p:nvPr>
        </p:nvSpPr>
        <p:spPr>
          <a:xfrm>
            <a:off x="838200" y="169567"/>
            <a:ext cx="10515600" cy="808949"/>
          </a:xfrm>
        </p:spPr>
        <p:txBody>
          <a:bodyPr/>
          <a:lstStyle/>
          <a:p>
            <a:r>
              <a:rPr lang="en-US" dirty="0">
                <a:latin typeface="Cambria" panose="02040503050406030204" pitchFamily="18" charset="0"/>
              </a:rPr>
              <a:t>Coordinating AT and ANT</a:t>
            </a:r>
          </a:p>
        </p:txBody>
      </p:sp>
    </p:spTree>
    <p:extLst>
      <p:ext uri="{BB962C8B-B14F-4D97-AF65-F5344CB8AC3E}">
        <p14:creationId xmlns:p14="http://schemas.microsoft.com/office/powerpoint/2010/main" val="375456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2.08333E-7 3.33333E-6 L 0.13346 0.15972 " pathEditMode="relative" rAng="0" ptsTypes="AA">
                                      <p:cBhvr>
                                        <p:cTn id="11" dur="2000" fill="hold"/>
                                        <p:tgtEl>
                                          <p:spTgt spid="2"/>
                                        </p:tgtEl>
                                        <p:attrNameLst>
                                          <p:attrName>ppt_x</p:attrName>
                                          <p:attrName>ppt_y</p:attrName>
                                        </p:attrNameLst>
                                      </p:cBhvr>
                                      <p:rCtr x="6667" y="7986"/>
                                    </p:animMotion>
                                  </p:childTnLst>
                                </p:cTn>
                              </p:par>
                            </p:childTnLst>
                          </p:cTn>
                        </p:par>
                      </p:childTnLst>
                    </p:cTn>
                  </p:par>
                  <p:par>
                    <p:cTn id="12" fill="hold">
                      <p:stCondLst>
                        <p:cond delay="indefinite"/>
                      </p:stCondLst>
                      <p:childTnLst>
                        <p:par>
                          <p:cTn id="13" fill="hold">
                            <p:stCondLst>
                              <p:cond delay="0"/>
                            </p:stCondLst>
                            <p:childTnLst>
                              <p:par>
                                <p:cTn id="14" presetID="42" presetClass="path" presetSubtype="0" accel="50000" decel="50000" fill="hold" nodeType="clickEffect">
                                  <p:stCondLst>
                                    <p:cond delay="0"/>
                                  </p:stCondLst>
                                  <p:childTnLst>
                                    <p:animMotion origin="layout" path="M 3.95833E-6 -4.44444E-6 L -0.38438 -0.29629 " pathEditMode="relative" rAng="0" ptsTypes="AA">
                                      <p:cBhvr>
                                        <p:cTn id="15" dur="1500" fill="hold"/>
                                        <p:tgtEl>
                                          <p:spTgt spid="11"/>
                                        </p:tgtEl>
                                        <p:attrNameLst>
                                          <p:attrName>ppt_x</p:attrName>
                                          <p:attrName>ppt_y</p:attrName>
                                        </p:attrNameLst>
                                      </p:cBhvr>
                                      <p:rCtr x="-19219" y="-14815"/>
                                    </p:animMotion>
                                  </p:childTnLst>
                                </p:cTn>
                              </p:par>
                            </p:childTnLst>
                          </p:cTn>
                        </p:par>
                      </p:childTnLst>
                    </p:cTn>
                  </p:par>
                  <p:par>
                    <p:cTn id="16" fill="hold">
                      <p:stCondLst>
                        <p:cond delay="indefinite"/>
                      </p:stCondLst>
                      <p:childTnLst>
                        <p:par>
                          <p:cTn id="17" fill="hold">
                            <p:stCondLst>
                              <p:cond delay="0"/>
                            </p:stCondLst>
                            <p:childTnLst>
                              <p:par>
                                <p:cTn id="18" presetID="42" presetClass="path" presetSubtype="0" accel="50000" decel="50000" fill="hold" nodeType="clickEffect">
                                  <p:stCondLst>
                                    <p:cond delay="0"/>
                                  </p:stCondLst>
                                  <p:childTnLst>
                                    <p:animMotion origin="layout" path="M -0.38438 -0.29629 L -0.22696 -0.44166 " pathEditMode="relative" rAng="0" ptsTypes="AA">
                                      <p:cBhvr>
                                        <p:cTn id="19" dur="2000" fill="hold"/>
                                        <p:tgtEl>
                                          <p:spTgt spid="11"/>
                                        </p:tgtEl>
                                        <p:attrNameLst>
                                          <p:attrName>ppt_x</p:attrName>
                                          <p:attrName>ppt_y</p:attrName>
                                        </p:attrNameLst>
                                      </p:cBhvr>
                                      <p:rCtr x="7865" y="-72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on “coordinating” AT/ANT</a:t>
            </a:r>
            <a:endParaRPr lang="en-US" dirty="0"/>
          </a:p>
        </p:txBody>
      </p:sp>
      <p:sp>
        <p:nvSpPr>
          <p:cNvPr id="3" name="Content Placeholder 2"/>
          <p:cNvSpPr>
            <a:spLocks noGrp="1"/>
          </p:cNvSpPr>
          <p:nvPr>
            <p:ph idx="1"/>
          </p:nvPr>
        </p:nvSpPr>
        <p:spPr>
          <a:xfrm>
            <a:off x="1299411" y="1825625"/>
            <a:ext cx="9593179" cy="4351338"/>
          </a:xfrm>
        </p:spPr>
        <p:txBody>
          <a:bodyPr>
            <a:normAutofit lnSpcReduction="10000"/>
          </a:bodyPr>
          <a:lstStyle/>
          <a:p>
            <a:r>
              <a:rPr lang="en-US" dirty="0" smtClean="0"/>
              <a:t>Attempts to use both seem to call for supplementation:</a:t>
            </a:r>
          </a:p>
          <a:p>
            <a:pPr lvl="1"/>
            <a:r>
              <a:rPr lang="en-US" dirty="0" smtClean="0"/>
              <a:t>Spinuzzi (2008)</a:t>
            </a:r>
          </a:p>
          <a:p>
            <a:pPr lvl="2"/>
            <a:r>
              <a:rPr lang="en-US" dirty="0" smtClean="0"/>
              <a:t>AT  ANT</a:t>
            </a:r>
          </a:p>
          <a:p>
            <a:pPr lvl="1"/>
            <a:r>
              <a:rPr lang="en-US" dirty="0" smtClean="0"/>
              <a:t>McNair &amp; </a:t>
            </a:r>
            <a:r>
              <a:rPr lang="en-US" dirty="0" err="1" smtClean="0"/>
              <a:t>Paretti</a:t>
            </a:r>
            <a:r>
              <a:rPr lang="en-US" dirty="0" smtClean="0"/>
              <a:t> (2010)</a:t>
            </a:r>
          </a:p>
          <a:p>
            <a:pPr lvl="2"/>
            <a:r>
              <a:rPr lang="en-US" dirty="0" smtClean="0"/>
              <a:t>AT+ “Politics of the Artifact” + Speech Act Theory</a:t>
            </a:r>
          </a:p>
          <a:p>
            <a:pPr lvl="1"/>
            <a:r>
              <a:rPr lang="en-US" dirty="0" smtClean="0"/>
              <a:t>Sun (2012)</a:t>
            </a:r>
          </a:p>
          <a:p>
            <a:pPr lvl="2"/>
            <a:r>
              <a:rPr lang="en-US" dirty="0" smtClean="0"/>
              <a:t>AT + British Cultural Studies (articulation, </a:t>
            </a:r>
            <a:r>
              <a:rPr lang="en-US" b="1" dirty="0" smtClean="0">
                <a:solidFill>
                  <a:srgbClr val="FF0000"/>
                </a:solidFill>
              </a:rPr>
              <a:t>assemblage [Latour, 2005]</a:t>
            </a:r>
            <a:r>
              <a:rPr lang="en-US" dirty="0" smtClean="0"/>
              <a:t>) + Genre Theory</a:t>
            </a:r>
          </a:p>
          <a:p>
            <a:pPr lvl="1"/>
            <a:r>
              <a:rPr lang="en-US" dirty="0" smtClean="0"/>
              <a:t>Rose &amp; Walton (2015)</a:t>
            </a:r>
          </a:p>
          <a:p>
            <a:pPr lvl="2"/>
            <a:r>
              <a:rPr lang="en-US" dirty="0" smtClean="0"/>
              <a:t>Ethical import of “sociocultural” lens to “</a:t>
            </a:r>
            <a:r>
              <a:rPr lang="en-US" dirty="0" err="1" smtClean="0"/>
              <a:t>posthuman</a:t>
            </a:r>
            <a:r>
              <a:rPr lang="en-US" dirty="0" smtClean="0"/>
              <a:t>” analysis</a:t>
            </a:r>
          </a:p>
          <a:p>
            <a:r>
              <a:rPr lang="en-US" sz="2400" b="1" i="1" dirty="0" smtClean="0"/>
              <a:t>[Note: Discussing methodological implications for “</a:t>
            </a:r>
            <a:r>
              <a:rPr lang="en-US" sz="2400" b="1" i="1" dirty="0" err="1" smtClean="0"/>
              <a:t>decolonial</a:t>
            </a:r>
            <a:r>
              <a:rPr lang="en-US" sz="2400" b="1" i="1" dirty="0" smtClean="0"/>
              <a:t>” projects at CCCC, Friday, March 16</a:t>
            </a:r>
            <a:r>
              <a:rPr lang="en-US" sz="2400" b="1" i="1" baseline="30000" dirty="0" smtClean="0"/>
              <a:t>th</a:t>
            </a:r>
            <a:r>
              <a:rPr lang="en-US" sz="2400" b="1" i="1" dirty="0" smtClean="0"/>
              <a:t>, 2:00-3:15, Room: Mary Lou [ML] Williams B</a:t>
            </a:r>
            <a:r>
              <a:rPr lang="en-US" sz="2400" b="1" dirty="0" smtClean="0"/>
              <a:t>]</a:t>
            </a:r>
            <a:endParaRPr lang="en-US" sz="2400" b="1" i="1" dirty="0"/>
          </a:p>
        </p:txBody>
      </p:sp>
    </p:spTree>
    <p:extLst>
      <p:ext uri="{BB962C8B-B14F-4D97-AF65-F5344CB8AC3E}">
        <p14:creationId xmlns:p14="http://schemas.microsoft.com/office/powerpoint/2010/main" val="2567894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panose="02040503050406030204" pitchFamily="18" charset="0"/>
              </a:rPr>
              <a:t>Research site</a:t>
            </a:r>
            <a:endParaRPr lang="en-US" dirty="0"/>
          </a:p>
        </p:txBody>
      </p:sp>
      <p:grpSp>
        <p:nvGrpSpPr>
          <p:cNvPr id="4" name="Group 3"/>
          <p:cNvGrpSpPr/>
          <p:nvPr/>
        </p:nvGrpSpPr>
        <p:grpSpPr>
          <a:xfrm>
            <a:off x="1336405" y="3001081"/>
            <a:ext cx="2992735" cy="1858638"/>
            <a:chOff x="16153870" y="24163867"/>
            <a:chExt cx="2871868" cy="1886531"/>
          </a:xfrm>
        </p:grpSpPr>
        <p:pic>
          <p:nvPicPr>
            <p:cNvPr id="5" name="Picture 4" descr="2000px-BlankMap-USA-Midwest.sv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99332" y="24163867"/>
              <a:ext cx="2426406" cy="1886531"/>
            </a:xfrm>
            <a:prstGeom prst="rect">
              <a:avLst/>
            </a:prstGeom>
          </p:spPr>
        </p:pic>
        <p:sp>
          <p:nvSpPr>
            <p:cNvPr id="6" name="TextBox 5"/>
            <p:cNvSpPr txBox="1"/>
            <p:nvPr/>
          </p:nvSpPr>
          <p:spPr>
            <a:xfrm rot="16200000">
              <a:off x="15451662" y="24952975"/>
              <a:ext cx="1758832" cy="354416"/>
            </a:xfrm>
            <a:prstGeom prst="rect">
              <a:avLst/>
            </a:prstGeom>
            <a:noFill/>
          </p:spPr>
          <p:txBody>
            <a:bodyPr wrap="square" rtlCol="0">
              <a:spAutoFit/>
            </a:bodyPr>
            <a:lstStyle/>
            <a:p>
              <a:r>
                <a:rPr lang="en-US" sz="900" dirty="0">
                  <a:latin typeface="Calibri"/>
                  <a:cs typeface="Calibri"/>
                </a:rPr>
                <a:t>(Image by </a:t>
              </a:r>
              <a:r>
                <a:rPr lang="en-US" sz="900" dirty="0" err="1">
                  <a:latin typeface="Calibri"/>
                  <a:cs typeface="Calibri"/>
                </a:rPr>
                <a:t>Shereth</a:t>
              </a:r>
              <a:r>
                <a:rPr lang="en-US" sz="900" dirty="0">
                  <a:latin typeface="Calibri"/>
                  <a:cs typeface="Calibri"/>
                </a:rPr>
                <a:t> distributed under a CC-BY 2.0 license)</a:t>
              </a:r>
            </a:p>
          </p:txBody>
        </p:sp>
      </p:grpSp>
      <p:grpSp>
        <p:nvGrpSpPr>
          <p:cNvPr id="7" name="Group 6"/>
          <p:cNvGrpSpPr/>
          <p:nvPr/>
        </p:nvGrpSpPr>
        <p:grpSpPr>
          <a:xfrm>
            <a:off x="3441708" y="2098021"/>
            <a:ext cx="7648544" cy="4151662"/>
            <a:chOff x="17944191" y="22626106"/>
            <a:chExt cx="9521751" cy="4721227"/>
          </a:xfrm>
        </p:grpSpPr>
        <p:cxnSp>
          <p:nvCxnSpPr>
            <p:cNvPr id="8" name="Straight Arrow Connector 7"/>
            <p:cNvCxnSpPr>
              <a:stCxn id="20" idx="7"/>
              <a:endCxn id="24" idx="4"/>
            </p:cNvCxnSpPr>
            <p:nvPr/>
          </p:nvCxnSpPr>
          <p:spPr>
            <a:xfrm flipV="1">
              <a:off x="24845381" y="23568553"/>
              <a:ext cx="832571" cy="3099466"/>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grpSp>
          <p:nvGrpSpPr>
            <p:cNvPr id="9" name="Group 8"/>
            <p:cNvGrpSpPr/>
            <p:nvPr/>
          </p:nvGrpSpPr>
          <p:grpSpPr>
            <a:xfrm>
              <a:off x="23095785" y="23995185"/>
              <a:ext cx="3474658" cy="1565665"/>
              <a:chOff x="21742692" y="23995185"/>
              <a:chExt cx="3248394" cy="1565665"/>
            </a:xfrm>
          </p:grpSpPr>
          <p:pic>
            <p:nvPicPr>
              <p:cNvPr id="25" name="Picture 24" descr="elpasojuarez.jpe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742692" y="24088910"/>
                <a:ext cx="2532932" cy="1471940"/>
              </a:xfrm>
              <a:prstGeom prst="rect">
                <a:avLst/>
              </a:prstGeom>
            </p:spPr>
          </p:pic>
          <p:sp>
            <p:nvSpPr>
              <p:cNvPr id="26" name="TextBox 25"/>
              <p:cNvSpPr txBox="1"/>
              <p:nvPr/>
            </p:nvSpPr>
            <p:spPr>
              <a:xfrm rot="16200000">
                <a:off x="23950394" y="24477845"/>
                <a:ext cx="1523351" cy="558032"/>
              </a:xfrm>
              <a:prstGeom prst="rect">
                <a:avLst/>
              </a:prstGeom>
              <a:noFill/>
            </p:spPr>
            <p:txBody>
              <a:bodyPr wrap="square" rtlCol="0">
                <a:spAutoFit/>
              </a:bodyPr>
              <a:lstStyle/>
              <a:p>
                <a:r>
                  <a:rPr lang="en-US" sz="800" dirty="0">
                    <a:latin typeface="Calibri"/>
                    <a:cs typeface="Calibri"/>
                  </a:rPr>
                  <a:t>(Photograph by Hadley Paul Garland distributed under a CC-BY 2.0 license)</a:t>
                </a:r>
              </a:p>
            </p:txBody>
          </p:sp>
        </p:grpSp>
        <p:grpSp>
          <p:nvGrpSpPr>
            <p:cNvPr id="10" name="Group 9"/>
            <p:cNvGrpSpPr/>
            <p:nvPr/>
          </p:nvGrpSpPr>
          <p:grpSpPr>
            <a:xfrm>
              <a:off x="23917911" y="22626106"/>
              <a:ext cx="3548031" cy="942446"/>
              <a:chOff x="21969428" y="22456776"/>
              <a:chExt cx="3316989" cy="942446"/>
            </a:xfrm>
          </p:grpSpPr>
          <p:sp>
            <p:nvSpPr>
              <p:cNvPr id="23" name="TextBox 22"/>
              <p:cNvSpPr txBox="1"/>
              <p:nvPr/>
            </p:nvSpPr>
            <p:spPr>
              <a:xfrm>
                <a:off x="22032254" y="22699527"/>
                <a:ext cx="3254163" cy="420001"/>
              </a:xfrm>
              <a:prstGeom prst="rect">
                <a:avLst/>
              </a:prstGeom>
              <a:noFill/>
            </p:spPr>
            <p:txBody>
              <a:bodyPr wrap="square" rtlCol="0">
                <a:spAutoFit/>
              </a:bodyPr>
              <a:lstStyle/>
              <a:p>
                <a:pPr algn="ctr"/>
                <a:r>
                  <a:rPr lang="en-US" i="1" dirty="0" err="1" smtClean="0">
                    <a:latin typeface="Calibri"/>
                    <a:cs typeface="Calibri"/>
                  </a:rPr>
                  <a:t>Productos</a:t>
                </a:r>
                <a:r>
                  <a:rPr lang="en-US" i="1" dirty="0" smtClean="0">
                    <a:latin typeface="Calibri"/>
                    <a:cs typeface="Calibri"/>
                  </a:rPr>
                  <a:t> de la </a:t>
                </a:r>
                <a:r>
                  <a:rPr lang="en-US" i="1" dirty="0" err="1" smtClean="0">
                    <a:latin typeface="Calibri"/>
                    <a:cs typeface="Calibri"/>
                  </a:rPr>
                  <a:t>Frontera</a:t>
                </a:r>
                <a:r>
                  <a:rPr lang="en-US" i="1" dirty="0" smtClean="0">
                    <a:latin typeface="Calibri"/>
                    <a:cs typeface="Calibri"/>
                  </a:rPr>
                  <a:t>, SA</a:t>
                </a:r>
                <a:endParaRPr lang="en-US" i="1" dirty="0">
                  <a:latin typeface="Calibri"/>
                  <a:cs typeface="Calibri"/>
                </a:endParaRPr>
              </a:p>
            </p:txBody>
          </p:sp>
          <p:sp>
            <p:nvSpPr>
              <p:cNvPr id="24" name="Oval 23"/>
              <p:cNvSpPr/>
              <p:nvPr/>
            </p:nvSpPr>
            <p:spPr>
              <a:xfrm>
                <a:off x="21969428" y="22456776"/>
                <a:ext cx="3290853" cy="942446"/>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libri"/>
                  <a:cs typeface="Calibri"/>
                </a:endParaRPr>
              </a:p>
            </p:txBody>
          </p:sp>
        </p:grpSp>
        <p:sp>
          <p:nvSpPr>
            <p:cNvPr id="22" name="Oval 21"/>
            <p:cNvSpPr/>
            <p:nvPr/>
          </p:nvSpPr>
          <p:spPr>
            <a:xfrm>
              <a:off x="17944191" y="25704801"/>
              <a:ext cx="3747409" cy="108219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libri"/>
                <a:cs typeface="Calibri"/>
              </a:endParaRPr>
            </a:p>
          </p:txBody>
        </p:sp>
        <p:grpSp>
          <p:nvGrpSpPr>
            <p:cNvPr id="12" name="Group 11"/>
            <p:cNvGrpSpPr/>
            <p:nvPr/>
          </p:nvGrpSpPr>
          <p:grpSpPr>
            <a:xfrm>
              <a:off x="22855470" y="26551467"/>
              <a:ext cx="2385739" cy="795866"/>
              <a:chOff x="21518022" y="26551467"/>
              <a:chExt cx="2230383" cy="795866"/>
            </a:xfrm>
          </p:grpSpPr>
          <p:sp>
            <p:nvSpPr>
              <p:cNvPr id="19" name="TextBox 18"/>
              <p:cNvSpPr txBox="1"/>
              <p:nvPr/>
            </p:nvSpPr>
            <p:spPr>
              <a:xfrm>
                <a:off x="21518022" y="26714655"/>
                <a:ext cx="2230383" cy="420001"/>
              </a:xfrm>
              <a:prstGeom prst="rect">
                <a:avLst/>
              </a:prstGeom>
              <a:noFill/>
            </p:spPr>
            <p:txBody>
              <a:bodyPr wrap="square" rtlCol="0">
                <a:spAutoFit/>
              </a:bodyPr>
              <a:lstStyle/>
              <a:p>
                <a:pPr algn="ctr"/>
                <a:r>
                  <a:rPr lang="en-US" dirty="0" smtClean="0">
                    <a:latin typeface="Calibri"/>
                    <a:cs typeface="Calibri"/>
                  </a:rPr>
                  <a:t>Border Products</a:t>
                </a:r>
                <a:endParaRPr lang="en-US" dirty="0">
                  <a:latin typeface="Calibri"/>
                  <a:cs typeface="Calibri"/>
                </a:endParaRPr>
              </a:p>
            </p:txBody>
          </p:sp>
          <p:sp>
            <p:nvSpPr>
              <p:cNvPr id="20" name="Oval 19"/>
              <p:cNvSpPr/>
              <p:nvPr/>
            </p:nvSpPr>
            <p:spPr>
              <a:xfrm>
                <a:off x="21518022" y="26551467"/>
                <a:ext cx="2179513" cy="795866"/>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libri"/>
                  <a:cs typeface="Calibri"/>
                </a:endParaRPr>
              </a:p>
            </p:txBody>
          </p:sp>
        </p:grpSp>
        <p:cxnSp>
          <p:nvCxnSpPr>
            <p:cNvPr id="13" name="Curved Connector 12"/>
            <p:cNvCxnSpPr>
              <a:stCxn id="22" idx="6"/>
              <a:endCxn id="24" idx="2"/>
            </p:cNvCxnSpPr>
            <p:nvPr/>
          </p:nvCxnSpPr>
          <p:spPr>
            <a:xfrm flipV="1">
              <a:off x="21691600" y="23097329"/>
              <a:ext cx="2226314" cy="3148568"/>
            </a:xfrm>
            <a:prstGeom prst="curvedConnector3">
              <a:avLst>
                <a:gd name="adj1" fmla="val 50000"/>
              </a:avLst>
            </a:prstGeom>
            <a:ln>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22" idx="6"/>
              <a:endCxn id="20" idx="1"/>
            </p:cNvCxnSpPr>
            <p:nvPr/>
          </p:nvCxnSpPr>
          <p:spPr>
            <a:xfrm>
              <a:off x="21691600" y="26245897"/>
              <a:ext cx="1505285" cy="42212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grpSp>
          <p:nvGrpSpPr>
            <p:cNvPr id="15" name="Group 14"/>
            <p:cNvGrpSpPr/>
            <p:nvPr/>
          </p:nvGrpSpPr>
          <p:grpSpPr>
            <a:xfrm>
              <a:off x="19817895" y="22742492"/>
              <a:ext cx="4203238" cy="3808976"/>
              <a:chOff x="19817895" y="22742492"/>
              <a:chExt cx="4203238" cy="3808976"/>
            </a:xfrm>
          </p:grpSpPr>
          <p:cxnSp>
            <p:nvCxnSpPr>
              <p:cNvPr id="16" name="Straight Arrow Connector 15"/>
              <p:cNvCxnSpPr>
                <a:stCxn id="27" idx="3"/>
              </p:cNvCxnSpPr>
              <p:nvPr/>
            </p:nvCxnSpPr>
            <p:spPr>
              <a:xfrm>
                <a:off x="20110200" y="22742492"/>
                <a:ext cx="2666671" cy="18649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27" idx="3"/>
                <a:endCxn id="22" idx="0"/>
              </p:cNvCxnSpPr>
              <p:nvPr/>
            </p:nvCxnSpPr>
            <p:spPr>
              <a:xfrm flipH="1">
                <a:off x="19817895" y="22742492"/>
                <a:ext cx="292305" cy="29623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27" idx="3"/>
                <a:endCxn id="20" idx="0"/>
              </p:cNvCxnSpPr>
              <p:nvPr/>
            </p:nvCxnSpPr>
            <p:spPr>
              <a:xfrm>
                <a:off x="20110200" y="22742492"/>
                <a:ext cx="3910933" cy="38089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sp>
        <p:nvSpPr>
          <p:cNvPr id="27" name="TextBox 26"/>
          <p:cNvSpPr txBox="1"/>
          <p:nvPr/>
        </p:nvSpPr>
        <p:spPr>
          <a:xfrm>
            <a:off x="1981200" y="1600201"/>
            <a:ext cx="3200400" cy="1200329"/>
          </a:xfrm>
          <a:prstGeom prst="rect">
            <a:avLst/>
          </a:prstGeom>
          <a:noFill/>
          <a:ln>
            <a:solidFill>
              <a:schemeClr val="accent1"/>
            </a:solidFill>
          </a:ln>
        </p:spPr>
        <p:txBody>
          <a:bodyPr wrap="square" rtlCol="0">
            <a:spAutoFit/>
          </a:bodyPr>
          <a:lstStyle/>
          <a:p>
            <a:r>
              <a:rPr lang="en-US" dirty="0">
                <a:latin typeface="Candara" panose="020E0502030303020204" pitchFamily="34" charset="0"/>
              </a:rPr>
              <a:t>Email</a:t>
            </a:r>
          </a:p>
          <a:p>
            <a:r>
              <a:rPr lang="en-US" dirty="0">
                <a:latin typeface="Candara" panose="020E0502030303020204" pitchFamily="34" charset="0"/>
              </a:rPr>
              <a:t>Phone Calls</a:t>
            </a:r>
          </a:p>
          <a:p>
            <a:r>
              <a:rPr lang="en-US" dirty="0">
                <a:latin typeface="Candara" panose="020E0502030303020204" pitchFamily="34" charset="0"/>
              </a:rPr>
              <a:t>WhatsApp/WhatsApp Groups</a:t>
            </a:r>
          </a:p>
          <a:p>
            <a:r>
              <a:rPr lang="en-US" dirty="0">
                <a:latin typeface="Candara" panose="020E0502030303020204" pitchFamily="34" charset="0"/>
              </a:rPr>
              <a:t>Google Drive cloud documents</a:t>
            </a:r>
          </a:p>
        </p:txBody>
      </p:sp>
      <p:sp>
        <p:nvSpPr>
          <p:cNvPr id="3" name="TextBox 2"/>
          <p:cNvSpPr txBox="1"/>
          <p:nvPr/>
        </p:nvSpPr>
        <p:spPr>
          <a:xfrm>
            <a:off x="9521587" y="5761991"/>
            <a:ext cx="1219200" cy="369332"/>
          </a:xfrm>
          <a:prstGeom prst="rect">
            <a:avLst/>
          </a:prstGeom>
          <a:noFill/>
          <a:ln>
            <a:solidFill>
              <a:schemeClr val="accent1"/>
            </a:solidFill>
          </a:ln>
        </p:spPr>
        <p:txBody>
          <a:bodyPr wrap="square" rtlCol="0">
            <a:spAutoFit/>
          </a:bodyPr>
          <a:lstStyle/>
          <a:p>
            <a:r>
              <a:rPr lang="en-US" dirty="0"/>
              <a:t>El Paso, TX</a:t>
            </a:r>
          </a:p>
        </p:txBody>
      </p:sp>
      <p:sp>
        <p:nvSpPr>
          <p:cNvPr id="28" name="TextBox 27"/>
          <p:cNvSpPr txBox="1"/>
          <p:nvPr/>
        </p:nvSpPr>
        <p:spPr>
          <a:xfrm>
            <a:off x="9067800" y="1585185"/>
            <a:ext cx="1370958" cy="369332"/>
          </a:xfrm>
          <a:prstGeom prst="rect">
            <a:avLst/>
          </a:prstGeom>
          <a:noFill/>
          <a:ln>
            <a:solidFill>
              <a:schemeClr val="accent1"/>
            </a:solidFill>
          </a:ln>
        </p:spPr>
        <p:txBody>
          <a:bodyPr wrap="square" rtlCol="0">
            <a:spAutoFit/>
          </a:bodyPr>
          <a:lstStyle/>
          <a:p>
            <a:pPr algn="ctr"/>
            <a:r>
              <a:rPr lang="en-US" dirty="0" err="1">
                <a:latin typeface="Candara" panose="020E0502030303020204" pitchFamily="34" charset="0"/>
                <a:cs typeface="Calibri"/>
              </a:rPr>
              <a:t>Juárez</a:t>
            </a:r>
            <a:r>
              <a:rPr lang="en-US" dirty="0"/>
              <a:t>, MX</a:t>
            </a:r>
          </a:p>
        </p:txBody>
      </p:sp>
      <p:pic>
        <p:nvPicPr>
          <p:cNvPr id="29" name="Pictur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75059" y="1544794"/>
            <a:ext cx="1797184" cy="983722"/>
          </a:xfrm>
          <a:prstGeom prst="rect">
            <a:avLst/>
          </a:prstGeom>
        </p:spPr>
      </p:pic>
      <p:sp>
        <p:nvSpPr>
          <p:cNvPr id="30" name="TextBox 29"/>
          <p:cNvSpPr txBox="1"/>
          <p:nvPr/>
        </p:nvSpPr>
        <p:spPr>
          <a:xfrm>
            <a:off x="3928967" y="4914133"/>
            <a:ext cx="2174349" cy="369332"/>
          </a:xfrm>
          <a:prstGeom prst="rect">
            <a:avLst/>
          </a:prstGeom>
          <a:noFill/>
          <a:ln>
            <a:noFill/>
          </a:ln>
        </p:spPr>
        <p:txBody>
          <a:bodyPr wrap="square" rtlCol="0">
            <a:spAutoFit/>
          </a:bodyPr>
          <a:lstStyle/>
          <a:p>
            <a:r>
              <a:rPr lang="en-US" dirty="0" smtClean="0">
                <a:latin typeface="Candara" panose="020E0502030303020204" pitchFamily="34" charset="0"/>
              </a:rPr>
              <a:t>Midwest Products</a:t>
            </a:r>
            <a:endParaRPr lang="en-US" dirty="0">
              <a:latin typeface="Candara" panose="020E0502030303020204" pitchFamily="34" charset="0"/>
            </a:endParaRPr>
          </a:p>
        </p:txBody>
      </p:sp>
      <p:sp>
        <p:nvSpPr>
          <p:cNvPr id="31" name="TextBox 30"/>
          <p:cNvSpPr txBox="1"/>
          <p:nvPr/>
        </p:nvSpPr>
        <p:spPr>
          <a:xfrm>
            <a:off x="3946281" y="5282843"/>
            <a:ext cx="2183649" cy="369332"/>
          </a:xfrm>
          <a:prstGeom prst="rect">
            <a:avLst/>
          </a:prstGeom>
          <a:noFill/>
          <a:ln>
            <a:noFill/>
          </a:ln>
        </p:spPr>
        <p:txBody>
          <a:bodyPr wrap="square" rtlCol="0">
            <a:spAutoFit/>
          </a:bodyPr>
          <a:lstStyle/>
          <a:p>
            <a:r>
              <a:rPr lang="en-US" dirty="0" smtClean="0">
                <a:latin typeface="Candara" panose="020E0502030303020204" pitchFamily="34" charset="0"/>
              </a:rPr>
              <a:t>Home Product Corp.</a:t>
            </a:r>
            <a:endParaRPr lang="en-US" dirty="0">
              <a:latin typeface="Candara" panose="020E0502030303020204" pitchFamily="34" charset="0"/>
            </a:endParaRPr>
          </a:p>
        </p:txBody>
      </p:sp>
    </p:spTree>
    <p:extLst>
      <p:ext uri="{BB962C8B-B14F-4D97-AF65-F5344CB8AC3E}">
        <p14:creationId xmlns:p14="http://schemas.microsoft.com/office/powerpoint/2010/main" val="1083956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panose="02040503050406030204" pitchFamily="18" charset="0"/>
              </a:rPr>
              <a:t>Research process</a:t>
            </a:r>
            <a:endParaRPr lang="en-US" dirty="0"/>
          </a:p>
        </p:txBody>
      </p:sp>
      <p:sp>
        <p:nvSpPr>
          <p:cNvPr id="3" name="Content Placeholder 2"/>
          <p:cNvSpPr>
            <a:spLocks noGrp="1"/>
          </p:cNvSpPr>
          <p:nvPr>
            <p:ph idx="1"/>
          </p:nvPr>
        </p:nvSpPr>
        <p:spPr>
          <a:xfrm>
            <a:off x="1981200" y="1295400"/>
            <a:ext cx="8229600" cy="5562600"/>
          </a:xfrm>
        </p:spPr>
        <p:txBody>
          <a:bodyPr/>
          <a:lstStyle/>
          <a:p>
            <a:pPr marL="0" indent="0">
              <a:buNone/>
            </a:pPr>
            <a:r>
              <a:rPr lang="en-US" dirty="0">
                <a:latin typeface="Candara" panose="020E0502030303020204" pitchFamily="34" charset="0"/>
              </a:rPr>
              <a:t>Mapping site(s) as Activity System</a:t>
            </a:r>
          </a:p>
        </p:txBody>
      </p:sp>
      <p:sp>
        <p:nvSpPr>
          <p:cNvPr id="4" name="Text Box 5"/>
          <p:cNvSpPr txBox="1">
            <a:spLocks noChangeArrowheads="1"/>
          </p:cNvSpPr>
          <p:nvPr/>
        </p:nvSpPr>
        <p:spPr bwMode="auto">
          <a:xfrm>
            <a:off x="8077200" y="2819401"/>
            <a:ext cx="1289050" cy="2711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b="1">
                <a:solidFill>
                  <a:srgbClr val="FF0000"/>
                </a:solidFill>
                <a:latin typeface="Calibri"/>
                <a:ea typeface="Calibri"/>
                <a:cs typeface="Times New Roman"/>
              </a:rPr>
              <a:t>Objects/Objective</a:t>
            </a:r>
            <a:endParaRPr lang="en-US" sz="1100">
              <a:latin typeface="Calibri"/>
              <a:ea typeface="Calibri"/>
              <a:cs typeface="Times New Roman"/>
            </a:endParaRPr>
          </a:p>
        </p:txBody>
      </p:sp>
      <p:sp>
        <p:nvSpPr>
          <p:cNvPr id="5" name="Text Box 15"/>
          <p:cNvSpPr txBox="1">
            <a:spLocks noChangeArrowheads="1"/>
          </p:cNvSpPr>
          <p:nvPr/>
        </p:nvSpPr>
        <p:spPr bwMode="auto">
          <a:xfrm>
            <a:off x="3733800" y="4648201"/>
            <a:ext cx="1143000" cy="2711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b="1">
                <a:solidFill>
                  <a:srgbClr val="FF0000"/>
                </a:solidFill>
                <a:latin typeface="Calibri"/>
                <a:ea typeface="Calibri"/>
                <a:cs typeface="Times New Roman"/>
              </a:rPr>
              <a:t>Rules/Norms</a:t>
            </a:r>
            <a:endParaRPr lang="en-US" sz="1100">
              <a:latin typeface="Calibri"/>
              <a:ea typeface="Calibri"/>
              <a:cs typeface="Times New Roman"/>
            </a:endParaRPr>
          </a:p>
        </p:txBody>
      </p:sp>
      <p:sp>
        <p:nvSpPr>
          <p:cNvPr id="6" name="Isosceles Triangle 5"/>
          <p:cNvSpPr/>
          <p:nvPr/>
        </p:nvSpPr>
        <p:spPr>
          <a:xfrm>
            <a:off x="5246370" y="3352800"/>
            <a:ext cx="2065020" cy="126492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Text Box 2"/>
          <p:cNvSpPr txBox="1">
            <a:spLocks noChangeArrowheads="1"/>
          </p:cNvSpPr>
          <p:nvPr/>
        </p:nvSpPr>
        <p:spPr bwMode="auto">
          <a:xfrm>
            <a:off x="5715000" y="1981200"/>
            <a:ext cx="1032510" cy="2667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pPr>
            <a:r>
              <a:rPr lang="en-US" sz="1100" b="1">
                <a:solidFill>
                  <a:srgbClr val="FF0000"/>
                </a:solidFill>
                <a:latin typeface="Calibri"/>
                <a:ea typeface="Calibri"/>
                <a:cs typeface="Times New Roman"/>
              </a:rPr>
              <a:t>Tools</a:t>
            </a:r>
            <a:endParaRPr lang="en-US" sz="1100">
              <a:latin typeface="Calibri"/>
              <a:ea typeface="Calibri"/>
              <a:cs typeface="Times New Roman"/>
            </a:endParaRPr>
          </a:p>
          <a:p>
            <a:pPr algn="ctr">
              <a:lnSpc>
                <a:spcPct val="107000"/>
              </a:lnSpc>
              <a:spcAft>
                <a:spcPts val="800"/>
              </a:spcAft>
            </a:pPr>
            <a:r>
              <a:rPr lang="en-US" sz="1100">
                <a:latin typeface="Calibri"/>
                <a:ea typeface="Calibri"/>
                <a:cs typeface="Times New Roman"/>
              </a:rPr>
              <a:t> </a:t>
            </a:r>
          </a:p>
        </p:txBody>
      </p:sp>
      <p:sp>
        <p:nvSpPr>
          <p:cNvPr id="8" name="Text Box 8"/>
          <p:cNvSpPr txBox="1">
            <a:spLocks noChangeArrowheads="1"/>
          </p:cNvSpPr>
          <p:nvPr/>
        </p:nvSpPr>
        <p:spPr bwMode="auto">
          <a:xfrm>
            <a:off x="2895600" y="3124201"/>
            <a:ext cx="861060" cy="2711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b="1">
                <a:solidFill>
                  <a:srgbClr val="FF0000"/>
                </a:solidFill>
                <a:latin typeface="Calibri"/>
                <a:ea typeface="Calibri"/>
                <a:cs typeface="Times New Roman"/>
              </a:rPr>
              <a:t>Subjects</a:t>
            </a:r>
            <a:endParaRPr lang="en-US" sz="1100">
              <a:latin typeface="Calibri"/>
              <a:ea typeface="Calibri"/>
              <a:cs typeface="Times New Roman"/>
            </a:endParaRPr>
          </a:p>
        </p:txBody>
      </p:sp>
      <p:sp>
        <p:nvSpPr>
          <p:cNvPr id="9" name="Text Box 9"/>
          <p:cNvSpPr txBox="1">
            <a:spLocks noChangeArrowheads="1"/>
          </p:cNvSpPr>
          <p:nvPr/>
        </p:nvSpPr>
        <p:spPr bwMode="auto">
          <a:xfrm>
            <a:off x="7608570" y="4607560"/>
            <a:ext cx="1383030" cy="26924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pPr>
            <a:r>
              <a:rPr lang="en-US" sz="1100" b="1" dirty="0">
                <a:solidFill>
                  <a:srgbClr val="FF0000"/>
                </a:solidFill>
                <a:latin typeface="Calibri"/>
                <a:ea typeface="Calibri"/>
                <a:cs typeface="Times New Roman"/>
              </a:rPr>
              <a:t>Division of Labor</a:t>
            </a:r>
            <a:endParaRPr lang="en-US" sz="1100" dirty="0">
              <a:latin typeface="Calibri"/>
              <a:ea typeface="Calibri"/>
              <a:cs typeface="Times New Roman"/>
            </a:endParaRPr>
          </a:p>
        </p:txBody>
      </p:sp>
      <p:sp>
        <p:nvSpPr>
          <p:cNvPr id="10" name="Text Box 16"/>
          <p:cNvSpPr txBox="1">
            <a:spLocks noChangeArrowheads="1"/>
          </p:cNvSpPr>
          <p:nvPr/>
        </p:nvSpPr>
        <p:spPr bwMode="auto">
          <a:xfrm>
            <a:off x="5715000" y="4724401"/>
            <a:ext cx="1143000" cy="2711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b="1" dirty="0">
                <a:solidFill>
                  <a:srgbClr val="FF0000"/>
                </a:solidFill>
                <a:latin typeface="Calibri"/>
                <a:ea typeface="Calibri"/>
                <a:cs typeface="Times New Roman"/>
              </a:rPr>
              <a:t>Communities</a:t>
            </a:r>
            <a:endParaRPr lang="en-US" sz="1100" dirty="0">
              <a:latin typeface="Calibri"/>
              <a:ea typeface="Calibri"/>
              <a:cs typeface="Times New Roman"/>
            </a:endParaRPr>
          </a:p>
        </p:txBody>
      </p:sp>
      <p:sp>
        <p:nvSpPr>
          <p:cNvPr id="11" name="Text Box 8"/>
          <p:cNvSpPr txBox="1">
            <a:spLocks noChangeArrowheads="1"/>
          </p:cNvSpPr>
          <p:nvPr/>
        </p:nvSpPr>
        <p:spPr bwMode="auto">
          <a:xfrm>
            <a:off x="2362200" y="3505201"/>
            <a:ext cx="861060" cy="2711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b="1" dirty="0">
                <a:latin typeface="Calibri"/>
                <a:ea typeface="Calibri"/>
                <a:cs typeface="Times New Roman"/>
              </a:rPr>
              <a:t>Site A Staff</a:t>
            </a:r>
            <a:endParaRPr lang="en-US" sz="1100" dirty="0">
              <a:latin typeface="Calibri"/>
              <a:ea typeface="Calibri"/>
              <a:cs typeface="Times New Roman"/>
            </a:endParaRPr>
          </a:p>
        </p:txBody>
      </p:sp>
      <p:sp>
        <p:nvSpPr>
          <p:cNvPr id="12" name="Text Box 8"/>
          <p:cNvSpPr txBox="1">
            <a:spLocks noChangeArrowheads="1"/>
          </p:cNvSpPr>
          <p:nvPr/>
        </p:nvSpPr>
        <p:spPr bwMode="auto">
          <a:xfrm>
            <a:off x="3429000" y="3505201"/>
            <a:ext cx="861060" cy="2711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b="1" dirty="0">
                <a:latin typeface="Calibri"/>
                <a:ea typeface="Calibri"/>
                <a:cs typeface="Times New Roman"/>
              </a:rPr>
              <a:t>Site F Staff</a:t>
            </a:r>
            <a:endParaRPr lang="en-US" sz="1100" dirty="0">
              <a:latin typeface="Calibri"/>
              <a:ea typeface="Calibri"/>
              <a:cs typeface="Times New Roman"/>
            </a:endParaRPr>
          </a:p>
        </p:txBody>
      </p:sp>
      <p:sp>
        <p:nvSpPr>
          <p:cNvPr id="13" name="Text Box 8"/>
          <p:cNvSpPr txBox="1">
            <a:spLocks noChangeArrowheads="1"/>
          </p:cNvSpPr>
          <p:nvPr/>
        </p:nvSpPr>
        <p:spPr bwMode="auto">
          <a:xfrm>
            <a:off x="2362200" y="3843656"/>
            <a:ext cx="861060" cy="2711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b="1" dirty="0">
                <a:latin typeface="Calibri"/>
                <a:ea typeface="Calibri"/>
                <a:cs typeface="Times New Roman"/>
              </a:rPr>
              <a:t>Site C Staff</a:t>
            </a:r>
            <a:endParaRPr lang="en-US" sz="1100" dirty="0">
              <a:latin typeface="Calibri"/>
              <a:ea typeface="Calibri"/>
              <a:cs typeface="Times New Roman"/>
            </a:endParaRPr>
          </a:p>
        </p:txBody>
      </p:sp>
      <p:sp>
        <p:nvSpPr>
          <p:cNvPr id="14" name="Text Box 8"/>
          <p:cNvSpPr txBox="1">
            <a:spLocks noChangeArrowheads="1"/>
          </p:cNvSpPr>
          <p:nvPr/>
        </p:nvSpPr>
        <p:spPr bwMode="auto">
          <a:xfrm>
            <a:off x="3429000" y="3843656"/>
            <a:ext cx="861060" cy="2711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b="1" dirty="0">
                <a:latin typeface="Calibri"/>
                <a:ea typeface="Calibri"/>
                <a:cs typeface="Times New Roman"/>
              </a:rPr>
              <a:t>Site S Staff</a:t>
            </a:r>
            <a:endParaRPr lang="en-US" sz="1100" dirty="0">
              <a:latin typeface="Calibri"/>
              <a:ea typeface="Calibri"/>
              <a:cs typeface="Times New Roman"/>
            </a:endParaRPr>
          </a:p>
        </p:txBody>
      </p:sp>
      <p:sp>
        <p:nvSpPr>
          <p:cNvPr id="15" name="Text Box 5"/>
          <p:cNvSpPr txBox="1">
            <a:spLocks noChangeArrowheads="1"/>
          </p:cNvSpPr>
          <p:nvPr/>
        </p:nvSpPr>
        <p:spPr bwMode="auto">
          <a:xfrm>
            <a:off x="8077200" y="3200401"/>
            <a:ext cx="1348740" cy="2711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b="1" dirty="0">
                <a:solidFill>
                  <a:srgbClr val="000000"/>
                </a:solidFill>
                <a:latin typeface="Calibri"/>
                <a:ea typeface="Calibri"/>
                <a:cs typeface="Times New Roman"/>
              </a:rPr>
              <a:t>Product Sets 1, 2, 3</a:t>
            </a:r>
            <a:endParaRPr lang="en-US" sz="1100" dirty="0">
              <a:solidFill>
                <a:srgbClr val="000000"/>
              </a:solidFill>
              <a:latin typeface="Calibri"/>
              <a:ea typeface="Calibri"/>
              <a:cs typeface="Times New Roman"/>
            </a:endParaRPr>
          </a:p>
        </p:txBody>
      </p:sp>
      <p:sp>
        <p:nvSpPr>
          <p:cNvPr id="16" name="Text Box 5"/>
          <p:cNvSpPr txBox="1">
            <a:spLocks noChangeArrowheads="1"/>
          </p:cNvSpPr>
          <p:nvPr/>
        </p:nvSpPr>
        <p:spPr bwMode="auto">
          <a:xfrm>
            <a:off x="8077200" y="3505201"/>
            <a:ext cx="1752600" cy="27148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b="1" dirty="0">
                <a:solidFill>
                  <a:srgbClr val="000000"/>
                </a:solidFill>
                <a:latin typeface="Calibri"/>
                <a:ea typeface="Calibri"/>
                <a:cs typeface="Times New Roman"/>
              </a:rPr>
              <a:t>On time shipping/delivery</a:t>
            </a:r>
            <a:endParaRPr lang="en-US" sz="1100" dirty="0">
              <a:solidFill>
                <a:srgbClr val="000000"/>
              </a:solidFill>
              <a:latin typeface="Calibri"/>
              <a:ea typeface="Calibri"/>
              <a:cs typeface="Times New Roman"/>
            </a:endParaRPr>
          </a:p>
        </p:txBody>
      </p:sp>
      <p:sp>
        <p:nvSpPr>
          <p:cNvPr id="17" name="Text Box 5"/>
          <p:cNvSpPr txBox="1">
            <a:spLocks noChangeArrowheads="1"/>
          </p:cNvSpPr>
          <p:nvPr/>
        </p:nvSpPr>
        <p:spPr bwMode="auto">
          <a:xfrm>
            <a:off x="8077200" y="3810001"/>
            <a:ext cx="1752600" cy="27148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b="1" dirty="0">
                <a:solidFill>
                  <a:srgbClr val="000000"/>
                </a:solidFill>
                <a:latin typeface="Calibri"/>
                <a:ea typeface="Calibri"/>
                <a:cs typeface="Times New Roman"/>
              </a:rPr>
              <a:t>On time deposit/payment</a:t>
            </a:r>
            <a:endParaRPr lang="en-US" sz="1100" dirty="0">
              <a:solidFill>
                <a:srgbClr val="000000"/>
              </a:solidFill>
              <a:latin typeface="Calibri"/>
              <a:ea typeface="Calibri"/>
              <a:cs typeface="Times New Roman"/>
            </a:endParaRPr>
          </a:p>
        </p:txBody>
      </p:sp>
      <p:sp>
        <p:nvSpPr>
          <p:cNvPr id="18" name="Text Box 5"/>
          <p:cNvSpPr txBox="1">
            <a:spLocks noChangeArrowheads="1"/>
          </p:cNvSpPr>
          <p:nvPr/>
        </p:nvSpPr>
        <p:spPr bwMode="auto">
          <a:xfrm>
            <a:off x="8077200" y="4114801"/>
            <a:ext cx="1752600" cy="27148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b="1" dirty="0">
                <a:solidFill>
                  <a:srgbClr val="000000"/>
                </a:solidFill>
                <a:latin typeface="Calibri"/>
                <a:ea typeface="Calibri"/>
                <a:cs typeface="Times New Roman"/>
              </a:rPr>
              <a:t>Maintain Cash Flow</a:t>
            </a:r>
            <a:endParaRPr lang="en-US" sz="1100" dirty="0">
              <a:solidFill>
                <a:srgbClr val="000000"/>
              </a:solidFill>
              <a:latin typeface="Calibri"/>
              <a:ea typeface="Calibri"/>
              <a:cs typeface="Times New Roman"/>
            </a:endParaRPr>
          </a:p>
        </p:txBody>
      </p:sp>
      <p:sp>
        <p:nvSpPr>
          <p:cNvPr id="19" name="Text Box 8"/>
          <p:cNvSpPr txBox="1">
            <a:spLocks noChangeArrowheads="1"/>
          </p:cNvSpPr>
          <p:nvPr/>
        </p:nvSpPr>
        <p:spPr bwMode="auto">
          <a:xfrm>
            <a:off x="8359140" y="5139056"/>
            <a:ext cx="861060" cy="2711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b="1" dirty="0">
                <a:latin typeface="Calibri"/>
                <a:ea typeface="Calibri"/>
                <a:cs typeface="Times New Roman"/>
              </a:rPr>
              <a:t>Site A Staff</a:t>
            </a:r>
            <a:endParaRPr lang="en-US" sz="1100" dirty="0">
              <a:latin typeface="Calibri"/>
              <a:ea typeface="Calibri"/>
              <a:cs typeface="Times New Roman"/>
            </a:endParaRPr>
          </a:p>
        </p:txBody>
      </p:sp>
      <p:sp>
        <p:nvSpPr>
          <p:cNvPr id="20" name="Text Box 8"/>
          <p:cNvSpPr txBox="1">
            <a:spLocks noChangeArrowheads="1"/>
          </p:cNvSpPr>
          <p:nvPr/>
        </p:nvSpPr>
        <p:spPr bwMode="auto">
          <a:xfrm>
            <a:off x="9425940" y="5139056"/>
            <a:ext cx="861060" cy="2711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b="1" dirty="0">
                <a:latin typeface="Calibri"/>
                <a:ea typeface="Calibri"/>
                <a:cs typeface="Times New Roman"/>
              </a:rPr>
              <a:t>Site F Staff</a:t>
            </a:r>
            <a:endParaRPr lang="en-US" sz="1100" dirty="0">
              <a:latin typeface="Calibri"/>
              <a:ea typeface="Calibri"/>
              <a:cs typeface="Times New Roman"/>
            </a:endParaRPr>
          </a:p>
        </p:txBody>
      </p:sp>
      <p:sp>
        <p:nvSpPr>
          <p:cNvPr id="21" name="Text Box 8"/>
          <p:cNvSpPr txBox="1">
            <a:spLocks noChangeArrowheads="1"/>
          </p:cNvSpPr>
          <p:nvPr/>
        </p:nvSpPr>
        <p:spPr bwMode="auto">
          <a:xfrm>
            <a:off x="8359140" y="5596256"/>
            <a:ext cx="861060" cy="2711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b="1" dirty="0">
                <a:latin typeface="Calibri"/>
                <a:ea typeface="Calibri"/>
                <a:cs typeface="Times New Roman"/>
              </a:rPr>
              <a:t>Site C Staff</a:t>
            </a:r>
            <a:endParaRPr lang="en-US" sz="1100" dirty="0">
              <a:latin typeface="Calibri"/>
              <a:ea typeface="Calibri"/>
              <a:cs typeface="Times New Roman"/>
            </a:endParaRPr>
          </a:p>
        </p:txBody>
      </p:sp>
      <p:sp>
        <p:nvSpPr>
          <p:cNvPr id="22" name="Text Box 8"/>
          <p:cNvSpPr txBox="1">
            <a:spLocks noChangeArrowheads="1"/>
          </p:cNvSpPr>
          <p:nvPr/>
        </p:nvSpPr>
        <p:spPr bwMode="auto">
          <a:xfrm>
            <a:off x="9425940" y="5596256"/>
            <a:ext cx="861060" cy="2711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b="1" dirty="0">
                <a:latin typeface="Calibri"/>
                <a:ea typeface="Calibri"/>
                <a:cs typeface="Times New Roman"/>
              </a:rPr>
              <a:t>Site S Staff</a:t>
            </a:r>
            <a:endParaRPr lang="en-US" sz="1100" dirty="0">
              <a:latin typeface="Calibri"/>
              <a:ea typeface="Calibri"/>
              <a:cs typeface="Times New Roman"/>
            </a:endParaRPr>
          </a:p>
        </p:txBody>
      </p:sp>
      <p:sp>
        <p:nvSpPr>
          <p:cNvPr id="23" name="Text Box 22"/>
          <p:cNvSpPr txBox="1">
            <a:spLocks noChangeArrowheads="1"/>
          </p:cNvSpPr>
          <p:nvPr/>
        </p:nvSpPr>
        <p:spPr bwMode="auto">
          <a:xfrm>
            <a:off x="6248400" y="5843411"/>
            <a:ext cx="1676400" cy="6477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pPr>
            <a:r>
              <a:rPr lang="en-US" sz="1100" u="sng" dirty="0">
                <a:latin typeface="Calibri"/>
                <a:ea typeface="Calibri"/>
                <a:cs typeface="Times New Roman"/>
              </a:rPr>
              <a:t>Family</a:t>
            </a:r>
            <a:endParaRPr lang="en-US" sz="1100" dirty="0">
              <a:latin typeface="Calibri"/>
              <a:ea typeface="Calibri"/>
              <a:cs typeface="Times New Roman"/>
            </a:endParaRPr>
          </a:p>
          <a:p>
            <a:pPr>
              <a:lnSpc>
                <a:spcPct val="107000"/>
              </a:lnSpc>
            </a:pPr>
            <a:r>
              <a:rPr lang="en-US" sz="1100" dirty="0">
                <a:latin typeface="Calibri"/>
                <a:ea typeface="Calibri"/>
                <a:cs typeface="Times New Roman"/>
              </a:rPr>
              <a:t>Multicultural entities </a:t>
            </a:r>
          </a:p>
          <a:p>
            <a:pPr>
              <a:lnSpc>
                <a:spcPct val="107000"/>
              </a:lnSpc>
            </a:pPr>
            <a:r>
              <a:rPr lang="en-US" sz="1100" dirty="0">
                <a:latin typeface="Calibri"/>
                <a:ea typeface="Calibri"/>
                <a:cs typeface="Times New Roman"/>
              </a:rPr>
              <a:t>Entities at border </a:t>
            </a:r>
          </a:p>
        </p:txBody>
      </p:sp>
      <p:sp>
        <p:nvSpPr>
          <p:cNvPr id="24" name="Text Box 23"/>
          <p:cNvSpPr txBox="1">
            <a:spLocks noChangeArrowheads="1"/>
          </p:cNvSpPr>
          <p:nvPr/>
        </p:nvSpPr>
        <p:spPr bwMode="auto">
          <a:xfrm>
            <a:off x="5036820" y="5181600"/>
            <a:ext cx="1135380" cy="4572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pPr>
            <a:r>
              <a:rPr lang="en-US" sz="1100" u="sng" dirty="0">
                <a:latin typeface="Calibri"/>
                <a:ea typeface="Calibri"/>
                <a:cs typeface="Times New Roman"/>
              </a:rPr>
              <a:t>Cities</a:t>
            </a:r>
            <a:endParaRPr lang="en-US" sz="1100" dirty="0">
              <a:latin typeface="Calibri"/>
              <a:ea typeface="Calibri"/>
              <a:cs typeface="Times New Roman"/>
            </a:endParaRPr>
          </a:p>
          <a:p>
            <a:pPr algn="ctr">
              <a:lnSpc>
                <a:spcPct val="107000"/>
              </a:lnSpc>
            </a:pPr>
            <a:r>
              <a:rPr lang="en-US" sz="1100" dirty="0">
                <a:latin typeface="Calibri"/>
                <a:ea typeface="Calibri"/>
                <a:cs typeface="Times New Roman"/>
              </a:rPr>
              <a:t>El Paso—</a:t>
            </a:r>
            <a:r>
              <a:rPr lang="en-US" sz="1100" dirty="0" err="1">
                <a:latin typeface="Candara" panose="020E0502030303020204" pitchFamily="34" charset="0"/>
                <a:cs typeface="Calibri"/>
              </a:rPr>
              <a:t>Juárez</a:t>
            </a:r>
            <a:endParaRPr lang="en-US" sz="1100" dirty="0">
              <a:latin typeface="Calibri"/>
              <a:ea typeface="Calibri"/>
              <a:cs typeface="Times New Roman"/>
            </a:endParaRPr>
          </a:p>
        </p:txBody>
      </p:sp>
      <p:sp>
        <p:nvSpPr>
          <p:cNvPr id="25" name="Text Box 24"/>
          <p:cNvSpPr txBox="1">
            <a:spLocks noChangeArrowheads="1"/>
          </p:cNvSpPr>
          <p:nvPr/>
        </p:nvSpPr>
        <p:spPr bwMode="auto">
          <a:xfrm>
            <a:off x="4899660" y="5715000"/>
            <a:ext cx="1272540" cy="4572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pPr>
            <a:r>
              <a:rPr lang="en-US" sz="1100" u="sng" dirty="0">
                <a:latin typeface="Calibri"/>
                <a:ea typeface="Calibri"/>
                <a:cs typeface="Times New Roman"/>
              </a:rPr>
              <a:t>Organizational </a:t>
            </a:r>
            <a:endParaRPr lang="en-US" sz="1100" dirty="0">
              <a:latin typeface="Calibri"/>
              <a:ea typeface="Calibri"/>
              <a:cs typeface="Times New Roman"/>
            </a:endParaRPr>
          </a:p>
          <a:p>
            <a:pPr algn="ctr">
              <a:lnSpc>
                <a:spcPct val="107000"/>
              </a:lnSpc>
            </a:pPr>
            <a:r>
              <a:rPr lang="en-US" sz="1100" dirty="0">
                <a:latin typeface="Calibri"/>
                <a:ea typeface="Calibri"/>
                <a:cs typeface="Times New Roman"/>
              </a:rPr>
              <a:t>Site A, Site F, Site C</a:t>
            </a:r>
          </a:p>
        </p:txBody>
      </p:sp>
      <p:sp>
        <p:nvSpPr>
          <p:cNvPr id="26" name="Text Box 25"/>
          <p:cNvSpPr txBox="1">
            <a:spLocks noChangeArrowheads="1"/>
          </p:cNvSpPr>
          <p:nvPr/>
        </p:nvSpPr>
        <p:spPr bwMode="auto">
          <a:xfrm>
            <a:off x="6248400" y="5181600"/>
            <a:ext cx="1676400" cy="6096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pPr>
            <a:r>
              <a:rPr lang="en-US" sz="1100" u="sng" dirty="0">
                <a:latin typeface="Calibri"/>
                <a:ea typeface="Calibri"/>
                <a:cs typeface="Times New Roman"/>
              </a:rPr>
              <a:t>Professional</a:t>
            </a:r>
            <a:endParaRPr lang="en-US" sz="1100" dirty="0">
              <a:latin typeface="Calibri"/>
              <a:ea typeface="Calibri"/>
              <a:cs typeface="Times New Roman"/>
            </a:endParaRPr>
          </a:p>
          <a:p>
            <a:pPr>
              <a:lnSpc>
                <a:spcPct val="107000"/>
              </a:lnSpc>
            </a:pPr>
            <a:r>
              <a:rPr lang="en-US" sz="1100" dirty="0">
                <a:latin typeface="Calibri"/>
                <a:ea typeface="Calibri"/>
                <a:cs typeface="Times New Roman"/>
              </a:rPr>
              <a:t>Worker-Mexico</a:t>
            </a:r>
          </a:p>
          <a:p>
            <a:pPr>
              <a:lnSpc>
                <a:spcPct val="107000"/>
              </a:lnSpc>
            </a:pPr>
            <a:r>
              <a:rPr lang="en-US" sz="1100" dirty="0">
                <a:latin typeface="Calibri"/>
                <a:ea typeface="Calibri"/>
                <a:cs typeface="Times New Roman"/>
              </a:rPr>
              <a:t>Worker-El Paso</a:t>
            </a:r>
          </a:p>
        </p:txBody>
      </p:sp>
      <p:sp>
        <p:nvSpPr>
          <p:cNvPr id="27" name="Text Box 19"/>
          <p:cNvSpPr txBox="1">
            <a:spLocks noChangeArrowheads="1"/>
          </p:cNvSpPr>
          <p:nvPr/>
        </p:nvSpPr>
        <p:spPr bwMode="auto">
          <a:xfrm>
            <a:off x="1676400" y="5105400"/>
            <a:ext cx="1478280" cy="99803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u="sng" dirty="0">
                <a:latin typeface="Calibri"/>
                <a:ea typeface="Calibri"/>
                <a:cs typeface="Times New Roman"/>
              </a:rPr>
              <a:t>Formal</a:t>
            </a:r>
            <a:endParaRPr lang="en-US" sz="1100" dirty="0">
              <a:latin typeface="Calibri"/>
              <a:ea typeface="Calibri"/>
              <a:cs typeface="Times New Roman"/>
            </a:endParaRPr>
          </a:p>
          <a:p>
            <a:pPr>
              <a:lnSpc>
                <a:spcPct val="107000"/>
              </a:lnSpc>
            </a:pPr>
            <a:r>
              <a:rPr lang="en-US" sz="1100" dirty="0">
                <a:latin typeface="Calibri"/>
                <a:ea typeface="Calibri"/>
                <a:cs typeface="Times New Roman"/>
              </a:rPr>
              <a:t>NAFTA Regulations</a:t>
            </a:r>
          </a:p>
          <a:p>
            <a:pPr>
              <a:lnSpc>
                <a:spcPct val="107000"/>
              </a:lnSpc>
            </a:pPr>
            <a:r>
              <a:rPr lang="en-US" sz="1100" dirty="0" err="1">
                <a:latin typeface="Calibri"/>
                <a:ea typeface="Calibri"/>
                <a:cs typeface="Times New Roman"/>
              </a:rPr>
              <a:t>Mx</a:t>
            </a:r>
            <a:r>
              <a:rPr lang="en-US" sz="1100" dirty="0">
                <a:latin typeface="Calibri"/>
                <a:ea typeface="Calibri"/>
                <a:cs typeface="Times New Roman"/>
              </a:rPr>
              <a:t>. Tax Regulations</a:t>
            </a:r>
          </a:p>
          <a:p>
            <a:pPr>
              <a:lnSpc>
                <a:spcPct val="107000"/>
              </a:lnSpc>
            </a:pPr>
            <a:r>
              <a:rPr lang="en-US" sz="1100" dirty="0" err="1">
                <a:latin typeface="Calibri"/>
                <a:ea typeface="Calibri"/>
                <a:cs typeface="Times New Roman"/>
              </a:rPr>
              <a:t>Mx</a:t>
            </a:r>
            <a:r>
              <a:rPr lang="en-US" sz="1100" dirty="0">
                <a:latin typeface="Calibri"/>
                <a:ea typeface="Calibri"/>
                <a:cs typeface="Times New Roman"/>
              </a:rPr>
              <a:t>. Labor Law</a:t>
            </a:r>
          </a:p>
          <a:p>
            <a:pPr>
              <a:lnSpc>
                <a:spcPct val="107000"/>
              </a:lnSpc>
            </a:pPr>
            <a:r>
              <a:rPr lang="en-US" sz="1100" dirty="0">
                <a:latin typeface="Calibri"/>
                <a:ea typeface="Calibri"/>
                <a:cs typeface="Times New Roman"/>
              </a:rPr>
              <a:t>US Labor Law</a:t>
            </a:r>
          </a:p>
        </p:txBody>
      </p:sp>
      <p:sp>
        <p:nvSpPr>
          <p:cNvPr id="28" name="Text Box 20"/>
          <p:cNvSpPr txBox="1">
            <a:spLocks noChangeArrowheads="1"/>
          </p:cNvSpPr>
          <p:nvPr/>
        </p:nvSpPr>
        <p:spPr bwMode="auto">
          <a:xfrm>
            <a:off x="3413760" y="5029200"/>
            <a:ext cx="1310640" cy="63373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pPr>
            <a:r>
              <a:rPr lang="en-US" sz="1100" u="sng" dirty="0">
                <a:latin typeface="Calibri"/>
                <a:ea typeface="Calibri"/>
                <a:cs typeface="Times New Roman"/>
              </a:rPr>
              <a:t>Informal</a:t>
            </a:r>
            <a:endParaRPr lang="en-US" sz="1100" dirty="0">
              <a:latin typeface="Calibri"/>
              <a:ea typeface="Calibri"/>
              <a:cs typeface="Times New Roman"/>
            </a:endParaRPr>
          </a:p>
          <a:p>
            <a:pPr>
              <a:lnSpc>
                <a:spcPct val="107000"/>
              </a:lnSpc>
            </a:pPr>
            <a:r>
              <a:rPr lang="en-US" sz="1100" dirty="0" err="1">
                <a:latin typeface="Calibri"/>
                <a:ea typeface="Calibri"/>
                <a:cs typeface="Times New Roman"/>
              </a:rPr>
              <a:t>Whatsapp</a:t>
            </a:r>
            <a:r>
              <a:rPr lang="en-US" sz="1100" dirty="0">
                <a:latin typeface="Calibri"/>
                <a:ea typeface="Calibri"/>
                <a:cs typeface="Times New Roman"/>
              </a:rPr>
              <a:t> capabilities</a:t>
            </a:r>
          </a:p>
        </p:txBody>
      </p:sp>
      <p:sp>
        <p:nvSpPr>
          <p:cNvPr id="29" name="Text Box 21"/>
          <p:cNvSpPr txBox="1">
            <a:spLocks noChangeArrowheads="1"/>
          </p:cNvSpPr>
          <p:nvPr/>
        </p:nvSpPr>
        <p:spPr bwMode="auto">
          <a:xfrm>
            <a:off x="2895600" y="5638800"/>
            <a:ext cx="1584960" cy="990600"/>
          </a:xfrm>
          <a:prstGeom prst="rect">
            <a:avLst/>
          </a:prstGeom>
          <a:solidFill>
            <a:srgbClr val="FFFFFF">
              <a:alpha val="0"/>
            </a:srgbClr>
          </a:solidFill>
          <a:ln w="9525">
            <a:solidFill>
              <a:srgbClr val="000000"/>
            </a:solidFill>
            <a:prstDash val="sysDot"/>
            <a:miter lim="800000"/>
            <a:headEnd/>
            <a:tailEnd/>
          </a:ln>
        </p:spPr>
        <p:txBody>
          <a:bodyPr rot="0" vert="horz" wrap="square" lIns="91440" tIns="45720" rIns="91440" bIns="45720" anchor="t" anchorCtr="0">
            <a:noAutofit/>
          </a:bodyPr>
          <a:lstStyle/>
          <a:p>
            <a:pPr algn="ctr">
              <a:lnSpc>
                <a:spcPct val="107000"/>
              </a:lnSpc>
            </a:pPr>
            <a:r>
              <a:rPr lang="en-US" sz="1100" u="sng" dirty="0">
                <a:latin typeface="Calibri"/>
                <a:ea typeface="Calibri"/>
                <a:cs typeface="Times New Roman"/>
              </a:rPr>
              <a:t>Formal-Informal</a:t>
            </a:r>
            <a:endParaRPr lang="en-US" sz="1100" dirty="0">
              <a:latin typeface="Calibri"/>
              <a:ea typeface="Calibri"/>
              <a:cs typeface="Times New Roman"/>
            </a:endParaRPr>
          </a:p>
          <a:p>
            <a:pPr>
              <a:lnSpc>
                <a:spcPct val="107000"/>
              </a:lnSpc>
            </a:pPr>
            <a:r>
              <a:rPr lang="en-US" sz="1100" dirty="0">
                <a:latin typeface="Calibri"/>
                <a:ea typeface="Calibri"/>
                <a:cs typeface="Times New Roman"/>
              </a:rPr>
              <a:t>Inventory Reconciling Practices</a:t>
            </a:r>
          </a:p>
          <a:p>
            <a:pPr>
              <a:lnSpc>
                <a:spcPct val="107000"/>
              </a:lnSpc>
            </a:pPr>
            <a:r>
              <a:rPr lang="en-US" sz="1100" dirty="0">
                <a:latin typeface="Calibri"/>
                <a:ea typeface="Calibri"/>
                <a:cs typeface="Times New Roman"/>
              </a:rPr>
              <a:t>Negotiation on Payment/Delivery Dates</a:t>
            </a:r>
          </a:p>
        </p:txBody>
      </p:sp>
      <p:sp>
        <p:nvSpPr>
          <p:cNvPr id="30" name="Text Box 2"/>
          <p:cNvSpPr txBox="1">
            <a:spLocks noChangeArrowheads="1"/>
          </p:cNvSpPr>
          <p:nvPr/>
        </p:nvSpPr>
        <p:spPr bwMode="auto">
          <a:xfrm>
            <a:off x="5029200" y="2286001"/>
            <a:ext cx="2438400" cy="99599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pPr>
            <a:r>
              <a:rPr lang="en-US" sz="1100" dirty="0">
                <a:latin typeface="Calibri"/>
                <a:ea typeface="Calibri"/>
                <a:cs typeface="Times New Roman"/>
              </a:rPr>
              <a:t>Comm. Techs:</a:t>
            </a:r>
          </a:p>
          <a:p>
            <a:pPr marL="114300">
              <a:lnSpc>
                <a:spcPct val="107000"/>
              </a:lnSpc>
            </a:pPr>
            <a:r>
              <a:rPr lang="en-US" sz="1100" dirty="0">
                <a:latin typeface="Calibri"/>
                <a:ea typeface="Calibri"/>
                <a:cs typeface="Times New Roman"/>
              </a:rPr>
              <a:t>WhatsApp, WhatsApp Groups</a:t>
            </a:r>
          </a:p>
          <a:p>
            <a:pPr marL="114300">
              <a:lnSpc>
                <a:spcPct val="107000"/>
              </a:lnSpc>
            </a:pPr>
            <a:r>
              <a:rPr lang="en-US" sz="1100" dirty="0">
                <a:latin typeface="Calibri"/>
                <a:ea typeface="Calibri"/>
                <a:cs typeface="Times New Roman"/>
              </a:rPr>
              <a:t>Gmail (web-based)</a:t>
            </a:r>
          </a:p>
          <a:p>
            <a:pPr marL="114300">
              <a:lnSpc>
                <a:spcPct val="107000"/>
              </a:lnSpc>
            </a:pPr>
            <a:r>
              <a:rPr lang="en-US" sz="1100" dirty="0">
                <a:latin typeface="Calibri"/>
                <a:ea typeface="Calibri"/>
                <a:cs typeface="Times New Roman"/>
              </a:rPr>
              <a:t>Google Drive</a:t>
            </a:r>
          </a:p>
          <a:p>
            <a:pPr marL="114300">
              <a:lnSpc>
                <a:spcPct val="107000"/>
              </a:lnSpc>
            </a:pPr>
            <a:r>
              <a:rPr lang="en-US" sz="1100" dirty="0">
                <a:latin typeface="Calibri"/>
                <a:ea typeface="Calibri"/>
                <a:cs typeface="Times New Roman"/>
              </a:rPr>
              <a:t>Excel (Production Schedule)</a:t>
            </a:r>
          </a:p>
        </p:txBody>
      </p:sp>
      <p:sp>
        <p:nvSpPr>
          <p:cNvPr id="31" name="Right Arrow 30"/>
          <p:cNvSpPr/>
          <p:nvPr/>
        </p:nvSpPr>
        <p:spPr>
          <a:xfrm>
            <a:off x="4724400" y="3886200"/>
            <a:ext cx="30480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6486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mbria" panose="02040503050406030204" pitchFamily="18" charset="0"/>
              </a:rPr>
              <a:t>Key identifications</a:t>
            </a:r>
            <a:endParaRPr lang="en-US" dirty="0"/>
          </a:p>
        </p:txBody>
      </p:sp>
      <p:sp>
        <p:nvSpPr>
          <p:cNvPr id="13" name="Freeform: Shape 12"/>
          <p:cNvSpPr/>
          <p:nvPr/>
        </p:nvSpPr>
        <p:spPr>
          <a:xfrm>
            <a:off x="3582661" y="2237911"/>
            <a:ext cx="2714933" cy="2715125"/>
          </a:xfrm>
          <a:custGeom>
            <a:avLst/>
            <a:gdLst>
              <a:gd name="connsiteX0" fmla="*/ 0 w 2714933"/>
              <a:gd name="connsiteY0" fmla="*/ 1357563 h 2715125"/>
              <a:gd name="connsiteX1" fmla="*/ 1357467 w 2714933"/>
              <a:gd name="connsiteY1" fmla="*/ 0 h 2715125"/>
              <a:gd name="connsiteX2" fmla="*/ 2714934 w 2714933"/>
              <a:gd name="connsiteY2" fmla="*/ 1357563 h 2715125"/>
              <a:gd name="connsiteX3" fmla="*/ 1357467 w 2714933"/>
              <a:gd name="connsiteY3" fmla="*/ 2715126 h 2715125"/>
              <a:gd name="connsiteX4" fmla="*/ 0 w 2714933"/>
              <a:gd name="connsiteY4" fmla="*/ 1357563 h 271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4933" h="2715125">
                <a:moveTo>
                  <a:pt x="0" y="1357563"/>
                </a:moveTo>
                <a:cubicBezTo>
                  <a:pt x="0" y="607802"/>
                  <a:pt x="607759" y="0"/>
                  <a:pt x="1357467" y="0"/>
                </a:cubicBezTo>
                <a:cubicBezTo>
                  <a:pt x="2107175" y="0"/>
                  <a:pt x="2714934" y="607802"/>
                  <a:pt x="2714934" y="1357563"/>
                </a:cubicBezTo>
                <a:cubicBezTo>
                  <a:pt x="2714934" y="2107324"/>
                  <a:pt x="2107175" y="2715126"/>
                  <a:pt x="1357467" y="2715126"/>
                </a:cubicBezTo>
                <a:cubicBezTo>
                  <a:pt x="607759" y="2715126"/>
                  <a:pt x="0" y="2107324"/>
                  <a:pt x="0" y="1357563"/>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73793" tIns="473821" rIns="473793" bIns="473821" numCol="1" spcCol="1270" anchor="ctr" anchorCtr="0">
            <a:noAutofit/>
          </a:bodyPr>
          <a:lstStyle/>
          <a:p>
            <a:pPr algn="ctr" defTabSz="889000">
              <a:lnSpc>
                <a:spcPct val="90000"/>
              </a:lnSpc>
              <a:spcBef>
                <a:spcPct val="0"/>
              </a:spcBef>
              <a:spcAft>
                <a:spcPct val="35000"/>
              </a:spcAft>
            </a:pPr>
            <a:r>
              <a:rPr lang="en-US" sz="2000" dirty="0">
                <a:latin typeface="Cambria"/>
                <a:cs typeface="Cambria"/>
              </a:rPr>
              <a:t>D</a:t>
            </a:r>
            <a:r>
              <a:rPr lang="en-US" sz="2000" dirty="0" smtClean="0">
                <a:latin typeface="Cambria"/>
                <a:cs typeface="Cambria"/>
              </a:rPr>
              <a:t>igitally </a:t>
            </a:r>
            <a:r>
              <a:rPr lang="en-US" sz="2000" dirty="0">
                <a:latin typeface="Cambria"/>
                <a:cs typeface="Cambria"/>
              </a:rPr>
              <a:t>mediated </a:t>
            </a:r>
            <a:r>
              <a:rPr lang="en-US" sz="2000" dirty="0" smtClean="0">
                <a:latin typeface="Cambria"/>
                <a:cs typeface="Cambria"/>
              </a:rPr>
              <a:t>rhetorical work</a:t>
            </a:r>
            <a:endParaRPr lang="en-US" sz="2000" dirty="0">
              <a:latin typeface="Candara" panose="020E0502030303020204" pitchFamily="34" charset="0"/>
            </a:endParaRPr>
          </a:p>
        </p:txBody>
      </p:sp>
      <p:sp>
        <p:nvSpPr>
          <p:cNvPr id="14" name="Freeform: Shape 13"/>
          <p:cNvSpPr/>
          <p:nvPr/>
        </p:nvSpPr>
        <p:spPr>
          <a:xfrm>
            <a:off x="5895655" y="2237869"/>
            <a:ext cx="2714933" cy="2715125"/>
          </a:xfrm>
          <a:custGeom>
            <a:avLst/>
            <a:gdLst>
              <a:gd name="connsiteX0" fmla="*/ 0 w 2714933"/>
              <a:gd name="connsiteY0" fmla="*/ 1357563 h 2715125"/>
              <a:gd name="connsiteX1" fmla="*/ 1357467 w 2714933"/>
              <a:gd name="connsiteY1" fmla="*/ 0 h 2715125"/>
              <a:gd name="connsiteX2" fmla="*/ 2714934 w 2714933"/>
              <a:gd name="connsiteY2" fmla="*/ 1357563 h 2715125"/>
              <a:gd name="connsiteX3" fmla="*/ 1357467 w 2714933"/>
              <a:gd name="connsiteY3" fmla="*/ 2715126 h 2715125"/>
              <a:gd name="connsiteX4" fmla="*/ 0 w 2714933"/>
              <a:gd name="connsiteY4" fmla="*/ 1357563 h 271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4933" h="2715125">
                <a:moveTo>
                  <a:pt x="0" y="1357563"/>
                </a:moveTo>
                <a:cubicBezTo>
                  <a:pt x="0" y="607802"/>
                  <a:pt x="607759" y="0"/>
                  <a:pt x="1357467" y="0"/>
                </a:cubicBezTo>
                <a:cubicBezTo>
                  <a:pt x="2107175" y="0"/>
                  <a:pt x="2714934" y="607802"/>
                  <a:pt x="2714934" y="1357563"/>
                </a:cubicBezTo>
                <a:cubicBezTo>
                  <a:pt x="2714934" y="2107324"/>
                  <a:pt x="2107175" y="2715126"/>
                  <a:pt x="1357467" y="2715126"/>
                </a:cubicBezTo>
                <a:cubicBezTo>
                  <a:pt x="607759" y="2715126"/>
                  <a:pt x="0" y="2107324"/>
                  <a:pt x="0" y="1357563"/>
                </a:cubicBezTo>
                <a:close/>
              </a:path>
            </a:pathLst>
          </a:custGeom>
          <a:solidFill>
            <a:schemeClr val="accent2">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473793" tIns="473821" rIns="473793" bIns="473821" numCol="1" spcCol="1270" anchor="ctr" anchorCtr="0">
            <a:noAutofit/>
          </a:bodyPr>
          <a:lstStyle/>
          <a:p>
            <a:pPr algn="ctr" defTabSz="889000">
              <a:lnSpc>
                <a:spcPct val="90000"/>
              </a:lnSpc>
              <a:spcBef>
                <a:spcPct val="0"/>
              </a:spcBef>
              <a:spcAft>
                <a:spcPct val="35000"/>
              </a:spcAft>
            </a:pPr>
            <a:r>
              <a:rPr lang="en-US" sz="2000" dirty="0">
                <a:latin typeface="Candara" panose="020E0502030303020204" pitchFamily="34" charset="0"/>
              </a:rPr>
              <a:t>Cultural difference</a:t>
            </a:r>
          </a:p>
        </p:txBody>
      </p:sp>
      <p:grpSp>
        <p:nvGrpSpPr>
          <p:cNvPr id="11" name="Group 10"/>
          <p:cNvGrpSpPr/>
          <p:nvPr/>
        </p:nvGrpSpPr>
        <p:grpSpPr>
          <a:xfrm>
            <a:off x="6096000" y="3614404"/>
            <a:ext cx="4827582" cy="2136691"/>
            <a:chOff x="4572000" y="3616522"/>
            <a:chExt cx="4114800" cy="2615753"/>
          </a:xfrm>
        </p:grpSpPr>
        <p:cxnSp>
          <p:nvCxnSpPr>
            <p:cNvPr id="6" name="Straight Arrow Connector 5"/>
            <p:cNvCxnSpPr>
              <a:stCxn id="9" idx="1"/>
            </p:cNvCxnSpPr>
            <p:nvPr/>
          </p:nvCxnSpPr>
          <p:spPr>
            <a:xfrm flipH="1" flipV="1">
              <a:off x="4572000" y="3616522"/>
              <a:ext cx="1905000" cy="188874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477000" y="5059505"/>
              <a:ext cx="2209800" cy="1172770"/>
            </a:xfrm>
            <a:prstGeom prst="rect">
              <a:avLst/>
            </a:prstGeom>
            <a:noFill/>
          </p:spPr>
          <p:txBody>
            <a:bodyPr wrap="square" rtlCol="0">
              <a:spAutoFit/>
            </a:bodyPr>
            <a:lstStyle/>
            <a:p>
              <a:r>
                <a:rPr lang="en-US" dirty="0">
                  <a:latin typeface="Cambria"/>
                  <a:cs typeface="Cambria"/>
                </a:rPr>
                <a:t>Digitally</a:t>
              </a:r>
              <a:r>
                <a:rPr lang="en-US" dirty="0" smtClean="0">
                  <a:latin typeface="Candara" panose="020E0502030303020204" pitchFamily="34" charset="0"/>
                </a:rPr>
                <a:t> </a:t>
              </a:r>
              <a:r>
                <a:rPr lang="en-US" dirty="0">
                  <a:latin typeface="Candara" panose="020E0502030303020204" pitchFamily="34" charset="0"/>
                </a:rPr>
                <a:t>mediated intercultural </a:t>
              </a:r>
              <a:r>
                <a:rPr lang="en-US" dirty="0" smtClean="0">
                  <a:latin typeface="Candara" panose="020E0502030303020204" pitchFamily="34" charset="0"/>
                </a:rPr>
                <a:t>rhetorical encounters</a:t>
              </a:r>
              <a:endParaRPr lang="en-US" dirty="0">
                <a:latin typeface="Candara" panose="020E0502030303020204" pitchFamily="34" charset="0"/>
              </a:endParaRPr>
            </a:p>
          </p:txBody>
        </p:sp>
      </p:grpSp>
    </p:spTree>
    <p:extLst>
      <p:ext uri="{BB962C8B-B14F-4D97-AF65-F5344CB8AC3E}">
        <p14:creationId xmlns:p14="http://schemas.microsoft.com/office/powerpoint/2010/main" val="25526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2030</TotalTime>
  <Words>1221</Words>
  <Application>Microsoft Office PowerPoint</Application>
  <PresentationFormat>Widescreen</PresentationFormat>
  <Paragraphs>214</Paragraphs>
  <Slides>16</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6" baseType="lpstr">
      <vt:lpstr>Arial</vt:lpstr>
      <vt:lpstr>Calibri</vt:lpstr>
      <vt:lpstr>Calibri Light</vt:lpstr>
      <vt:lpstr>Cambria</vt:lpstr>
      <vt:lpstr>Candara</vt:lpstr>
      <vt:lpstr>MS Mincho</vt:lpstr>
      <vt:lpstr>Times New Roman</vt:lpstr>
      <vt:lpstr>Wingdings</vt:lpstr>
      <vt:lpstr>Office Theme</vt:lpstr>
      <vt:lpstr>Document</vt:lpstr>
      <vt:lpstr>Culture and Power in Digitally Mediated Intercultural Rhetorical Encounters</vt:lpstr>
      <vt:lpstr>Key research question</vt:lpstr>
      <vt:lpstr>Theoretical frame</vt:lpstr>
      <vt:lpstr>AT and intercultural encounters</vt:lpstr>
      <vt:lpstr>Coordinating AT and ANT</vt:lpstr>
      <vt:lpstr>Note on “coordinating” AT/ANT</vt:lpstr>
      <vt:lpstr>Research site</vt:lpstr>
      <vt:lpstr>Research process</vt:lpstr>
      <vt:lpstr>Key identifications</vt:lpstr>
      <vt:lpstr>PowerPoint Presentation</vt:lpstr>
      <vt:lpstr>Intercultural digitally mediated encounters: Example exchange</vt:lpstr>
      <vt:lpstr>PowerPoint Presentation</vt:lpstr>
      <vt:lpstr>PowerPoint Presentation</vt:lpstr>
      <vt:lpstr>Relevant Findings</vt:lpstr>
      <vt:lpstr>Q&amp;A</vt:lpstr>
      <vt:lpstr>Bibliography</vt:lpstr>
    </vt:vector>
  </TitlesOfParts>
  <Company>Texas Tech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Pihlaja, Beau</dc:creator>
  <cp:lastModifiedBy>Pihlaja, Beau</cp:lastModifiedBy>
  <cp:revision>146</cp:revision>
  <dcterms:created xsi:type="dcterms:W3CDTF">2018-02-20T15:38:14Z</dcterms:created>
  <dcterms:modified xsi:type="dcterms:W3CDTF">2018-03-13T13:15:12Z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